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645275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89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09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13EAF5"/>
    <a:srgbClr val="4AABBE"/>
    <a:srgbClr val="FFFF66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15" autoAdjust="0"/>
    <p:restoredTop sz="93715" autoAdjust="0"/>
  </p:normalViewPr>
  <p:slideViewPr>
    <p:cSldViewPr snapToGrid="0">
      <p:cViewPr varScale="1">
        <p:scale>
          <a:sx n="46" d="100"/>
          <a:sy n="46" d="100"/>
        </p:scale>
        <p:origin x="2736" y="54"/>
      </p:cViewPr>
      <p:guideLst>
        <p:guide orient="horz" pos="4889"/>
        <p:guide pos="21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4" d="100"/>
          <a:sy n="44" d="100"/>
        </p:scale>
        <p:origin x="2657" y="54"/>
      </p:cViewPr>
      <p:guideLst>
        <p:guide orient="horz" pos="3079"/>
        <p:guide pos="2093"/>
      </p:guideLst>
    </p:cSldViewPr>
  </p:notes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notesMaster" Target="notesMasters/notesMaster1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commentAuthors" Target="commentAuthor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79413" cy="490354"/>
          </a:xfrm>
          <a:prstGeom prst="rect">
            <a:avLst/>
          </a:prstGeom>
        </p:spPr>
        <p:txBody>
          <a:bodyPr vert="horz" lIns="89668" tIns="44835" rIns="89668" bIns="4483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4315" y="2"/>
            <a:ext cx="2879413" cy="490354"/>
          </a:xfrm>
          <a:prstGeom prst="rect">
            <a:avLst/>
          </a:prstGeom>
        </p:spPr>
        <p:txBody>
          <a:bodyPr vert="horz" lIns="89668" tIns="44835" rIns="89668" bIns="44835" rtlCol="0"/>
          <a:lstStyle>
            <a:lvl1pPr algn="r">
              <a:defRPr sz="1200"/>
            </a:lvl1pPr>
          </a:lstStyle>
          <a:p>
            <a:fld id="{9045B56E-5800-40C3-957F-16CDBE90BE1B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22375"/>
            <a:ext cx="2282825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8" tIns="44835" rIns="89668" bIns="4483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838" y="4705216"/>
            <a:ext cx="5315600" cy="3849436"/>
          </a:xfrm>
          <a:prstGeom prst="rect">
            <a:avLst/>
          </a:prstGeom>
        </p:spPr>
        <p:txBody>
          <a:bodyPr vert="horz" lIns="89668" tIns="44835" rIns="89668" bIns="4483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287059"/>
            <a:ext cx="2879413" cy="490354"/>
          </a:xfrm>
          <a:prstGeom prst="rect">
            <a:avLst/>
          </a:prstGeom>
        </p:spPr>
        <p:txBody>
          <a:bodyPr vert="horz" lIns="89668" tIns="44835" rIns="89668" bIns="4483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4315" y="9287059"/>
            <a:ext cx="2879413" cy="490354"/>
          </a:xfrm>
          <a:prstGeom prst="rect">
            <a:avLst/>
          </a:prstGeom>
        </p:spPr>
        <p:txBody>
          <a:bodyPr vert="horz" lIns="89668" tIns="44835" rIns="89668" bIns="44835" rtlCol="0" anchor="b"/>
          <a:lstStyle>
            <a:lvl1pPr algn="r">
              <a:defRPr sz="1200"/>
            </a:lvl1pPr>
          </a:lstStyle>
          <a:p>
            <a:fld id="{4924796A-E489-4271-B6C5-D60D82CA4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86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4796A-E489-4271-B6C5-D60D82CA42A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2355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33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13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24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100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82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79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53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87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82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146313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E4B4A-C424-46CE-A78F-7B669A67AB8D}" type="datetimeFigureOut">
              <a:rPr kumimoji="1" lang="ja-JP" altLang="en-US" smtClean="0"/>
              <a:t>2022/4/13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BD8C3-3E6C-44A5-A99E-2DC461B402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49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8" Type="http://schemas.microsoft.com/office/2007/relationships/hdphoto" Target="../media/hdphoto1.wdp" />
  <Relationship Id="rId13" Type="http://schemas.openxmlformats.org/officeDocument/2006/relationships/image" Target="../media/image8.png" />
  <Relationship Id="rId3" Type="http://schemas.openxmlformats.org/officeDocument/2006/relationships/hyperlink" Target="mailto:kansentaisaku@osaka-kangokyokai.or.jp" TargetMode="External" />
  <Relationship Id="rId7" Type="http://schemas.openxmlformats.org/officeDocument/2006/relationships/image" Target="../media/image3.png" />
  <Relationship Id="rId12" Type="http://schemas.openxmlformats.org/officeDocument/2006/relationships/image" Target="../media/image7.png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6" Type="http://schemas.openxmlformats.org/officeDocument/2006/relationships/image" Target="../media/image2.png" />
  <Relationship Id="rId11" Type="http://schemas.openxmlformats.org/officeDocument/2006/relationships/image" Target="../media/image6.png" />
  <Relationship Id="rId5" Type="http://schemas.openxmlformats.org/officeDocument/2006/relationships/image" Target="../media/image1.png" />
  <Relationship Id="rId10" Type="http://schemas.openxmlformats.org/officeDocument/2006/relationships/image" Target="../media/image5.png" />
  <Relationship Id="rId4" Type="http://schemas.openxmlformats.org/officeDocument/2006/relationships/hyperlink" Target="http://www.osaka-kangokyokai.or.jp/CMS/01423.html" TargetMode="External" />
  <Relationship Id="rId9" Type="http://schemas.openxmlformats.org/officeDocument/2006/relationships/image" Target="../media/image4.png" />
  <Relationship Id="rId14" Type="http://schemas.openxmlformats.org/officeDocument/2006/relationships/image" Target="../media/image9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楕円 26"/>
          <p:cNvSpPr/>
          <p:nvPr/>
        </p:nvSpPr>
        <p:spPr>
          <a:xfrm>
            <a:off x="5148943" y="3520118"/>
            <a:ext cx="1386523" cy="47720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545" y="365297"/>
            <a:ext cx="6858000" cy="360000"/>
          </a:xfrm>
          <a:prstGeom prst="rect">
            <a:avLst/>
          </a:prstGeom>
          <a:solidFill>
            <a:srgbClr val="009900"/>
          </a:solidFill>
          <a:ln>
            <a:noFill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b="1" dirty="0">
                <a:solidFill>
                  <a:srgbClr val="FFFF66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令和４年度　社会福祉施設等感染症予防重点強化</a:t>
            </a:r>
            <a:r>
              <a:rPr kumimoji="1" lang="ja-JP" altLang="en-US" b="1" dirty="0" smtClean="0">
                <a:solidFill>
                  <a:srgbClr val="FFFF66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endParaRPr kumimoji="1" lang="ja-JP" altLang="en-US" b="1" dirty="0">
              <a:solidFill>
                <a:srgbClr val="FFFF66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89328" y="704388"/>
            <a:ext cx="50051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R4.4</a:t>
            </a:r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大阪府福祉部地域福祉推進室地域福祉課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131831" y="8585934"/>
            <a:ext cx="6894611" cy="7131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○新型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コロナウイルス感染症に関する感染予防対策の電話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相談を受け付けています。</a:t>
            </a:r>
            <a:endParaRPr kumimoji="1" lang="ja-JP" altLang="en-US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＊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日常の感染予防対策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などを対象とします（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現に陽性者が発生されているなど緊急性、切迫性のある内容は対象外となります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○申込フォームに相談内容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を申込（登録）いただき、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後日、看護協会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からお電話します。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＊毎週金曜日までに申し込んだご相談は、翌週金曜日までにお電話を差し上げる予定です。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https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://www.shinsei.pref.osaka.lg.jp/ers/input?tetudukiId=2022030085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ja-JP" altLang="en-US" sz="1050" dirty="0"/>
          </a:p>
        </p:txBody>
      </p:sp>
      <p:sp>
        <p:nvSpPr>
          <p:cNvPr id="22" name="正方形/長方形 21"/>
          <p:cNvSpPr/>
          <p:nvPr/>
        </p:nvSpPr>
        <p:spPr>
          <a:xfrm>
            <a:off x="107754" y="1106885"/>
            <a:ext cx="6660000" cy="7109683"/>
          </a:xfrm>
          <a:prstGeom prst="rect">
            <a:avLst/>
          </a:prstGeom>
          <a:noFill/>
          <a:ln w="34925" cmpd="dbl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六角形 22"/>
          <p:cNvSpPr/>
          <p:nvPr/>
        </p:nvSpPr>
        <p:spPr>
          <a:xfrm>
            <a:off x="127728" y="986838"/>
            <a:ext cx="1944000" cy="252000"/>
          </a:xfrm>
          <a:prstGeom prst="hexagon">
            <a:avLst>
              <a:gd name="adj" fmla="val 60423"/>
              <a:gd name="vf" fmla="val 115470"/>
            </a:avLst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rgbClr val="FFFF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➣研修・人材育成</a:t>
            </a:r>
            <a:endParaRPr kumimoji="1" lang="ja-JP" altLang="en-US" sz="1400" b="1" dirty="0">
              <a:solidFill>
                <a:srgbClr val="FFFF66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31831" y="1311144"/>
            <a:ext cx="6533664" cy="1615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r>
              <a:rPr kumimoji="1" lang="ja-JP" altLang="en-US" sz="16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○福祉施設等で勤務する看護職を対象とした研修</a:t>
            </a:r>
            <a:endParaRPr kumimoji="1" lang="en-US" altLang="ja-JP" sz="1600" b="1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施設内で感染対策の中心となる人材を育成するため、他施設への訪問同行を含む研修を開催します。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楕円 37"/>
          <p:cNvSpPr>
            <a:spLocks/>
          </p:cNvSpPr>
          <p:nvPr/>
        </p:nvSpPr>
        <p:spPr>
          <a:xfrm>
            <a:off x="349514" y="6380603"/>
            <a:ext cx="1476000" cy="720000"/>
          </a:xfrm>
          <a:prstGeom prst="ellipse">
            <a:avLst/>
          </a:prstGeom>
          <a:solidFill>
            <a:schemeClr val="accent2">
              <a:lumMod val="60000"/>
              <a:lumOff val="40000"/>
              <a:alpha val="9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spc="-8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正しい感染対策を</a:t>
            </a:r>
            <a:endParaRPr lang="en-US" altLang="ja-JP" sz="1000" spc="-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spc="-8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学べる</a:t>
            </a:r>
            <a:r>
              <a:rPr lang="ja-JP" altLang="en-US" sz="1000" spc="-8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！</a:t>
            </a:r>
          </a:p>
        </p:txBody>
      </p:sp>
      <p:sp>
        <p:nvSpPr>
          <p:cNvPr id="39" name="楕円 38"/>
          <p:cNvSpPr>
            <a:spLocks/>
          </p:cNvSpPr>
          <p:nvPr/>
        </p:nvSpPr>
        <p:spPr>
          <a:xfrm>
            <a:off x="1845459" y="6393353"/>
            <a:ext cx="1476000" cy="720000"/>
          </a:xfrm>
          <a:prstGeom prst="ellipse">
            <a:avLst/>
          </a:prstGeom>
          <a:solidFill>
            <a:schemeClr val="accent2">
              <a:lumMod val="60000"/>
              <a:lumOff val="40000"/>
              <a:alpha val="9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の施設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意見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交換ができる！</a:t>
            </a:r>
            <a:endParaRPr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見学ができる！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楕円 39"/>
          <p:cNvSpPr>
            <a:spLocks/>
          </p:cNvSpPr>
          <p:nvPr/>
        </p:nvSpPr>
        <p:spPr>
          <a:xfrm>
            <a:off x="5021324" y="6393353"/>
            <a:ext cx="1656000" cy="720000"/>
          </a:xfrm>
          <a:prstGeom prst="ellipse">
            <a:avLst/>
          </a:prstGeom>
          <a:solidFill>
            <a:schemeClr val="accent2">
              <a:lumMod val="60000"/>
              <a:lumOff val="40000"/>
              <a:alpha val="9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spc="-8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実技講習があるので施設に帰ってすぐ</a:t>
            </a:r>
            <a:r>
              <a:rPr lang="ja-JP" altLang="en-US" sz="1000" spc="-8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に実践、施設内研修も！</a:t>
            </a:r>
            <a:endParaRPr lang="ja-JP" altLang="en-US" sz="1000" spc="-8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楕円 40"/>
          <p:cNvSpPr>
            <a:spLocks/>
          </p:cNvSpPr>
          <p:nvPr/>
        </p:nvSpPr>
        <p:spPr>
          <a:xfrm>
            <a:off x="3341404" y="6380603"/>
            <a:ext cx="1656000" cy="720000"/>
          </a:xfrm>
          <a:prstGeom prst="ellipse">
            <a:avLst/>
          </a:prstGeom>
          <a:solidFill>
            <a:schemeClr val="accent2">
              <a:lumMod val="60000"/>
              <a:lumOff val="40000"/>
              <a:alpha val="90000"/>
            </a:scheme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00" spc="-8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自施設</a:t>
            </a:r>
            <a:r>
              <a:rPr lang="ja-JP" altLang="en-US" sz="1000" spc="-8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の課題に</a:t>
            </a:r>
            <a:endParaRPr lang="en-US" altLang="ja-JP" sz="1000" spc="-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spc="-8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合わせた改善計画が</a:t>
            </a:r>
            <a:endParaRPr lang="en-US" altLang="ja-JP" sz="1000" spc="-8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000" spc="-8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検討できる！</a:t>
            </a:r>
            <a:endParaRPr lang="ja-JP" altLang="en-US" sz="1000" spc="-8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56051" y="7113441"/>
            <a:ext cx="6208176" cy="12013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問い合わせ・申込先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公益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社団法人　大阪府看護協会　政策・企画・看護開発部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感染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対策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担当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柴谷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岡森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電話：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06-6947-8111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（直通）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e-mail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3"/>
              </a:rPr>
              <a:t>kansentaisaku@osaka-kangokyokai.or.jp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hlinkClick r:id="rId4"/>
              </a:rPr>
              <a:t>http://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hlinkClick r:id="rId4"/>
              </a:rPr>
              <a:t>www.osaka-kangokyokai.or.jp/CMS/01423.html</a:t>
            </a:r>
            <a:endParaRPr kumimoji="1"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4900464" y="1186614"/>
            <a:ext cx="1635002" cy="540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参加者募集中</a:t>
            </a:r>
            <a:endParaRPr kumimoji="1"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/20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まで）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63150"/>
              </p:ext>
            </p:extLst>
          </p:nvPr>
        </p:nvGraphicFramePr>
        <p:xfrm>
          <a:off x="349514" y="4053190"/>
          <a:ext cx="6214713" cy="230417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56638">
                  <a:extLst>
                    <a:ext uri="{9D8B030D-6E8A-4147-A177-3AD203B41FA5}">
                      <a16:colId xmlns:a16="http://schemas.microsoft.com/office/drawing/2014/main" val="3827411765"/>
                    </a:ext>
                  </a:extLst>
                </a:gridCol>
                <a:gridCol w="2260137">
                  <a:extLst>
                    <a:ext uri="{9D8B030D-6E8A-4147-A177-3AD203B41FA5}">
                      <a16:colId xmlns:a16="http://schemas.microsoft.com/office/drawing/2014/main" val="1688369510"/>
                    </a:ext>
                  </a:extLst>
                </a:gridCol>
                <a:gridCol w="3697938">
                  <a:extLst>
                    <a:ext uri="{9D8B030D-6E8A-4147-A177-3AD203B41FA5}">
                      <a16:colId xmlns:a16="http://schemas.microsoft.com/office/drawing/2014/main" val="329061908"/>
                    </a:ext>
                  </a:extLst>
                </a:gridCol>
              </a:tblGrid>
              <a:tr h="1598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内容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ねらい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 anchor="ctr"/>
                </a:tc>
                <a:extLst>
                  <a:ext uri="{0D108BD9-81ED-4DB2-BD59-A6C34878D82A}">
                    <a16:rowId xmlns:a16="http://schemas.microsoft.com/office/drawing/2014/main" val="4194006795"/>
                  </a:ext>
                </a:extLst>
              </a:tr>
              <a:tr h="979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１日目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</a:rPr>
                        <a:t>◆</a:t>
                      </a:r>
                      <a:r>
                        <a:rPr lang="ja-JP" sz="1050" kern="100" dirty="0" smtClean="0">
                          <a:effectLst/>
                        </a:rPr>
                        <a:t>講義</a:t>
                      </a:r>
                      <a:endParaRPr lang="ja-JP" sz="105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・感染症の基礎知識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・標準予防策</a:t>
                      </a:r>
                      <a:r>
                        <a:rPr lang="en-US" sz="1050" kern="100" dirty="0">
                          <a:effectLst/>
                        </a:rPr>
                        <a:t>/</a:t>
                      </a:r>
                      <a:r>
                        <a:rPr lang="ja-JP" sz="1050" kern="100" dirty="0">
                          <a:effectLst/>
                        </a:rPr>
                        <a:t>感染経路別予防策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・洗浄・消毒・滅菌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・医療器具関連感染（尿路感染）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・職業感染対策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 smtClean="0">
                          <a:effectLst/>
                        </a:rPr>
                        <a:t>・</a:t>
                      </a:r>
                      <a:r>
                        <a:rPr lang="ja-JP" altLang="en-US" sz="1050" kern="100" dirty="0" smtClean="0">
                          <a:effectLst/>
                        </a:rPr>
                        <a:t>講義や実技を通じて、</a:t>
                      </a:r>
                      <a:r>
                        <a:rPr lang="ja-JP" sz="1050" kern="100" dirty="0" smtClean="0">
                          <a:effectLst/>
                        </a:rPr>
                        <a:t>基本的</a:t>
                      </a:r>
                      <a:r>
                        <a:rPr lang="ja-JP" sz="1050" kern="100" dirty="0">
                          <a:effectLst/>
                        </a:rPr>
                        <a:t>な感染対策</a:t>
                      </a:r>
                      <a:r>
                        <a:rPr lang="ja-JP" sz="1050" kern="100" dirty="0" smtClean="0">
                          <a:effectLst/>
                        </a:rPr>
                        <a:t>の</a:t>
                      </a:r>
                      <a:endParaRPr lang="en-US" altLang="ja-JP" sz="105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</a:rPr>
                        <a:t>　</a:t>
                      </a:r>
                      <a:r>
                        <a:rPr lang="ja-JP" sz="1050" kern="100" dirty="0" smtClean="0">
                          <a:effectLst/>
                        </a:rPr>
                        <a:t>知識</a:t>
                      </a:r>
                      <a:r>
                        <a:rPr lang="ja-JP" sz="1050" kern="100" dirty="0">
                          <a:effectLst/>
                        </a:rPr>
                        <a:t>を習得する</a:t>
                      </a:r>
                    </a:p>
                    <a:p>
                      <a:pPr marL="133350" indent="-133350"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・自施設の改善に必要な感染対策の視点</a:t>
                      </a:r>
                      <a:r>
                        <a:rPr lang="ja-JP" sz="1050" kern="100" dirty="0" smtClean="0">
                          <a:effectLst/>
                        </a:rPr>
                        <a:t>を</a:t>
                      </a:r>
                      <a:endParaRPr lang="en-US" altLang="ja-JP" sz="1050" kern="100" dirty="0" smtClean="0">
                        <a:effectLst/>
                      </a:endParaRPr>
                    </a:p>
                    <a:p>
                      <a:pPr marL="133350" indent="-133350"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</a:rPr>
                        <a:t>　</a:t>
                      </a:r>
                      <a:r>
                        <a:rPr lang="ja-JP" sz="1050" kern="100" dirty="0" smtClean="0">
                          <a:effectLst/>
                        </a:rPr>
                        <a:t>習得</a:t>
                      </a:r>
                      <a:r>
                        <a:rPr lang="ja-JP" sz="1050" kern="100" dirty="0">
                          <a:effectLst/>
                        </a:rPr>
                        <a:t>する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/>
                </a:tc>
                <a:extLst>
                  <a:ext uri="{0D108BD9-81ED-4DB2-BD59-A6C34878D82A}">
                    <a16:rowId xmlns:a16="http://schemas.microsoft.com/office/drawing/2014/main" val="2038397938"/>
                  </a:ext>
                </a:extLst>
              </a:tr>
              <a:tr h="5823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２日目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en-US" altLang="ja-JP" sz="105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</a:rPr>
                        <a:t>◆</a:t>
                      </a:r>
                      <a:r>
                        <a:rPr lang="ja-JP" sz="1050" kern="100" dirty="0" smtClean="0">
                          <a:effectLst/>
                        </a:rPr>
                        <a:t>グループワーク</a:t>
                      </a:r>
                      <a:endParaRPr lang="en-US" altLang="ja-JP" sz="105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</a:rPr>
                        <a:t>　改善計画の策定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/>
                </a:tc>
                <a:tc>
                  <a:txBody>
                    <a:bodyPr/>
                    <a:lstStyle/>
                    <a:p>
                      <a:pPr marL="133350" indent="-133350"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①動画を使用した適切な感染対策に</a:t>
                      </a:r>
                      <a:r>
                        <a:rPr lang="ja-JP" sz="1050" kern="100" dirty="0" smtClean="0">
                          <a:effectLst/>
                        </a:rPr>
                        <a:t>ついて</a:t>
                      </a:r>
                      <a:r>
                        <a:rPr lang="ja-JP" altLang="en-US" sz="1050" kern="100" dirty="0" smtClean="0">
                          <a:effectLst/>
                        </a:rPr>
                        <a:t>の</a:t>
                      </a:r>
                      <a:r>
                        <a:rPr lang="ja-JP" sz="1050" kern="100" dirty="0" smtClean="0">
                          <a:effectLst/>
                        </a:rPr>
                        <a:t>考察</a:t>
                      </a:r>
                      <a:endParaRPr lang="ja-JP" sz="1050" kern="100" dirty="0">
                        <a:effectLst/>
                      </a:endParaRPr>
                    </a:p>
                    <a:p>
                      <a:pPr marL="133350" indent="-133350"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②自施設の課題</a:t>
                      </a:r>
                      <a:r>
                        <a:rPr lang="ja-JP" sz="1050" kern="100" dirty="0" smtClean="0">
                          <a:effectLst/>
                        </a:rPr>
                        <a:t>と自身</a:t>
                      </a:r>
                      <a:r>
                        <a:rPr lang="ja-JP" sz="1050" kern="100" dirty="0">
                          <a:effectLst/>
                        </a:rPr>
                        <a:t>の役割に</a:t>
                      </a:r>
                      <a:r>
                        <a:rPr lang="ja-JP" sz="1050" kern="100" dirty="0" smtClean="0">
                          <a:effectLst/>
                        </a:rPr>
                        <a:t>ついて</a:t>
                      </a:r>
                      <a:r>
                        <a:rPr lang="ja-JP" altLang="en-US" sz="1050" kern="100" dirty="0" smtClean="0">
                          <a:effectLst/>
                        </a:rPr>
                        <a:t>、改善に向けた計画を検討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 anchor="ctr"/>
                </a:tc>
                <a:extLst>
                  <a:ext uri="{0D108BD9-81ED-4DB2-BD59-A6C34878D82A}">
                    <a16:rowId xmlns:a16="http://schemas.microsoft.com/office/drawing/2014/main" val="2570865764"/>
                  </a:ext>
                </a:extLst>
              </a:tr>
              <a:tr h="5823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</a:rPr>
                        <a:t>３日目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 smtClean="0">
                          <a:effectLst/>
                        </a:rPr>
                        <a:t>◆</a:t>
                      </a:r>
                      <a:r>
                        <a:rPr lang="en-US" sz="1050" kern="100" dirty="0" smtClean="0">
                          <a:effectLst/>
                        </a:rPr>
                        <a:t>ICN</a:t>
                      </a:r>
                      <a:r>
                        <a:rPr lang="ja-JP" sz="1050" kern="100" dirty="0" smtClean="0">
                          <a:effectLst/>
                        </a:rPr>
                        <a:t>が</a:t>
                      </a:r>
                      <a:r>
                        <a:rPr lang="ja-JP" sz="1050" kern="100" dirty="0">
                          <a:effectLst/>
                        </a:rPr>
                        <a:t>行う社会福祉施設等へ</a:t>
                      </a:r>
                      <a:r>
                        <a:rPr lang="ja-JP" sz="1050" kern="100" dirty="0" smtClean="0">
                          <a:effectLst/>
                        </a:rPr>
                        <a:t>の見学実習</a:t>
                      </a:r>
                      <a:r>
                        <a:rPr lang="en-US" altLang="ja-JP" sz="1050" kern="100" dirty="0" smtClean="0">
                          <a:effectLst/>
                        </a:rPr>
                        <a:t>(</a:t>
                      </a:r>
                      <a:r>
                        <a:rPr kumimoji="1" lang="en-US" altLang="ja-JP" sz="1050" dirty="0" smtClean="0"/>
                        <a:t>2</a:t>
                      </a:r>
                      <a:r>
                        <a:rPr kumimoji="1" lang="ja-JP" altLang="en-US" sz="1050" dirty="0" smtClean="0"/>
                        <a:t>時間程度）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7266" marR="67266" marT="7200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</a:rPr>
                        <a:t>ICN</a:t>
                      </a:r>
                      <a:r>
                        <a:rPr lang="ja-JP" sz="1050" kern="100" dirty="0">
                          <a:effectLst/>
                        </a:rPr>
                        <a:t>が行う社会福祉施設等へ</a:t>
                      </a:r>
                      <a:r>
                        <a:rPr lang="ja-JP" sz="1050" kern="100" dirty="0" smtClean="0">
                          <a:effectLst/>
                        </a:rPr>
                        <a:t>の</a:t>
                      </a:r>
                      <a:r>
                        <a:rPr lang="ja-JP" altLang="en-US" sz="1050" kern="100" dirty="0" smtClean="0">
                          <a:effectLst/>
                        </a:rPr>
                        <a:t>施設訪問</a:t>
                      </a:r>
                      <a:r>
                        <a:rPr lang="ja-JP" sz="1050" kern="100" dirty="0" smtClean="0">
                          <a:effectLst/>
                        </a:rPr>
                        <a:t>に</a:t>
                      </a:r>
                      <a:r>
                        <a:rPr lang="ja-JP" sz="1050" kern="100" dirty="0">
                          <a:effectLst/>
                        </a:rPr>
                        <a:t>同行し、他施設の設備や感染</a:t>
                      </a:r>
                      <a:r>
                        <a:rPr lang="ja-JP" sz="1050" kern="100" dirty="0" smtClean="0">
                          <a:effectLst/>
                        </a:rPr>
                        <a:t>対策</a:t>
                      </a:r>
                      <a:r>
                        <a:rPr lang="ja-JP" altLang="en-US" sz="1050" kern="100" dirty="0" smtClean="0">
                          <a:effectLst/>
                        </a:rPr>
                        <a:t>の</a:t>
                      </a:r>
                      <a:r>
                        <a:rPr lang="ja-JP" sz="1050" kern="100" dirty="0" smtClean="0">
                          <a:effectLst/>
                        </a:rPr>
                        <a:t>状況</a:t>
                      </a:r>
                      <a:r>
                        <a:rPr lang="ja-JP" altLang="en-US" sz="1050" kern="100" dirty="0" smtClean="0">
                          <a:effectLst/>
                        </a:rPr>
                        <a:t>及び</a:t>
                      </a:r>
                      <a:r>
                        <a:rPr lang="en-US" sz="1050" kern="100" dirty="0" smtClean="0">
                          <a:effectLst/>
                        </a:rPr>
                        <a:t>ICN</a:t>
                      </a:r>
                      <a:r>
                        <a:rPr lang="ja-JP" sz="1050" kern="100" dirty="0" smtClean="0">
                          <a:effectLst/>
                        </a:rPr>
                        <a:t>の</a:t>
                      </a:r>
                      <a:r>
                        <a:rPr lang="ja-JP" altLang="en-US" sz="1050" kern="100" dirty="0" smtClean="0">
                          <a:effectLst/>
                        </a:rPr>
                        <a:t>提案等を</a:t>
                      </a:r>
                      <a:r>
                        <a:rPr lang="ja-JP" sz="1050" kern="100" dirty="0" smtClean="0">
                          <a:effectLst/>
                        </a:rPr>
                        <a:t>見学</a:t>
                      </a:r>
                      <a:r>
                        <a:rPr lang="ja-JP" sz="1050" kern="100" dirty="0">
                          <a:effectLst/>
                        </a:rPr>
                        <a:t>することで、自施設の課題を見出し</a:t>
                      </a:r>
                      <a:r>
                        <a:rPr lang="ja-JP" sz="1050" kern="100" dirty="0" smtClean="0">
                          <a:effectLst/>
                        </a:rPr>
                        <a:t>、自身</a:t>
                      </a:r>
                      <a:r>
                        <a:rPr lang="ja-JP" sz="1050" kern="100" dirty="0">
                          <a:effectLst/>
                        </a:rPr>
                        <a:t>の役割を明確に</a:t>
                      </a:r>
                      <a:r>
                        <a:rPr lang="ja-JP" sz="1050" kern="100" dirty="0" smtClean="0">
                          <a:effectLst/>
                        </a:rPr>
                        <a:t>する</a:t>
                      </a:r>
                      <a:endParaRPr lang="ja-JP" sz="1050" b="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7266" marR="67266" marT="0" marB="0" anchor="ctr"/>
                </a:tc>
                <a:extLst>
                  <a:ext uri="{0D108BD9-81ED-4DB2-BD59-A6C34878D82A}">
                    <a16:rowId xmlns:a16="http://schemas.microsoft.com/office/drawing/2014/main" val="2439189428"/>
                  </a:ext>
                </a:extLst>
              </a:tr>
            </a:tbl>
          </a:graphicData>
        </a:graphic>
      </p:graphicFrame>
      <p:pic>
        <p:nvPicPr>
          <p:cNvPr id="24" name="図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2355" y="3027413"/>
            <a:ext cx="360000" cy="83724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0000">
            <a:off x="2084931" y="5062221"/>
            <a:ext cx="756000" cy="756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4494" b="95506" l="2844" r="99052">
                        <a14:foregroundMark x1="42180" y1="17603" x2="42180" y2="37079"/>
                        <a14:foregroundMark x1="31754" y1="48315" x2="46919" y2="67416"/>
                        <a14:foregroundMark x1="41232" y1="50562" x2="35545" y2="59176"/>
                        <a14:foregroundMark x1="41232" y1="50562" x2="39336" y2="50562"/>
                        <a14:foregroundMark x1="31754" y1="79401" x2="35545" y2="88390"/>
                        <a14:foregroundMark x1="24171" y1="44569" x2="24171" y2="4456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79961" y="3160193"/>
            <a:ext cx="612000" cy="774427"/>
          </a:xfrm>
          <a:prstGeom prst="rect">
            <a:avLst/>
          </a:prstGeom>
        </p:spPr>
      </p:pic>
      <p:grpSp>
        <p:nvGrpSpPr>
          <p:cNvPr id="21" name="グループ化 20"/>
          <p:cNvGrpSpPr/>
          <p:nvPr/>
        </p:nvGrpSpPr>
        <p:grpSpPr>
          <a:xfrm>
            <a:off x="78585" y="2032896"/>
            <a:ext cx="6691960" cy="1224000"/>
            <a:chOff x="-40984" y="6015372"/>
            <a:chExt cx="6691960" cy="1224000"/>
          </a:xfrm>
        </p:grpSpPr>
        <p:sp>
          <p:nvSpPr>
            <p:cNvPr id="32" name="正方形/長方形 31"/>
            <p:cNvSpPr/>
            <p:nvPr/>
          </p:nvSpPr>
          <p:spPr>
            <a:xfrm>
              <a:off x="998976" y="6015372"/>
              <a:ext cx="5652000" cy="12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>
              <a:noAutofit/>
            </a:bodyPr>
            <a:lstStyle/>
            <a:p>
              <a:pPr>
                <a:lnSpc>
                  <a:spcPts val="1600"/>
                </a:lnSpc>
              </a:pPr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＊感染対策の基礎を学ぶことで、新型コロナウイルス感染症対策はもちろん、コロナ後を見据え、施設の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感染対策を強化します。</a:t>
              </a:r>
              <a:endPara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800"/>
                </a:lnSpc>
              </a:pPr>
              <a:endPara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＊近隣</a:t>
              </a:r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病院・施設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の感染管理認定看護師等（以下</a:t>
              </a:r>
              <a:r>
                <a:rPr kumimoji="1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ICN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）や</a:t>
              </a:r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研修修了者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同士で、日常的な相談や情報交換しやすい関係づくりにつながります</a:t>
              </a:r>
              <a:r>
                <a:rPr kumimoji="1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(</a:t>
              </a:r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大阪府看護協会「感染管理地域ネットワーク</a:t>
              </a:r>
              <a:r>
                <a:rPr kumimoji="1"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」</a:t>
              </a:r>
              <a:r>
                <a:rPr kumimoji="1"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)</a:t>
              </a:r>
              <a:r>
                <a:rPr kumimoji="1" lang="ja-JP" altLang="en-US" sz="1050" dirty="0" err="1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  <a:endPara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000"/>
                </a:lnSpc>
              </a:pPr>
              <a:endPara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>
                <a:lnSpc>
                  <a:spcPts val="1600"/>
                </a:lnSpc>
              </a:pPr>
              <a:endPara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2745" y="6401204"/>
              <a:ext cx="547200" cy="644913"/>
            </a:xfrm>
            <a:prstGeom prst="rect">
              <a:avLst/>
            </a:prstGeom>
          </p:spPr>
        </p:pic>
        <p:sp>
          <p:nvSpPr>
            <p:cNvPr id="14" name="正方形/長方形 13"/>
            <p:cNvSpPr/>
            <p:nvPr/>
          </p:nvSpPr>
          <p:spPr>
            <a:xfrm>
              <a:off x="-40984" y="6045889"/>
              <a:ext cx="1332000" cy="360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研修</a:t>
              </a:r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参加の</a:t>
              </a:r>
              <a:endParaRPr kumimoji="1" lang="en-US" altLang="ja-JP" sz="9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sz="900" dirty="0" smtClean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ポイント</a:t>
              </a:r>
              <a:endPara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9" name="直線コネクタ 18"/>
            <p:cNvCxnSpPr/>
            <p:nvPr/>
          </p:nvCxnSpPr>
          <p:spPr>
            <a:xfrm>
              <a:off x="173713" y="6045889"/>
              <a:ext cx="87088" cy="360000"/>
            </a:xfrm>
            <a:prstGeom prst="line">
              <a:avLst/>
            </a:prstGeom>
            <a:ln w="28575"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892173" y="6045887"/>
              <a:ext cx="87088" cy="360000"/>
            </a:xfrm>
            <a:prstGeom prst="line">
              <a:avLst/>
            </a:prstGeom>
            <a:ln w="28575">
              <a:solidFill>
                <a:srgbClr val="00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正方形/長方形 42"/>
          <p:cNvSpPr/>
          <p:nvPr/>
        </p:nvSpPr>
        <p:spPr>
          <a:xfrm>
            <a:off x="131831" y="3061964"/>
            <a:ext cx="6533664" cy="954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・対象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：福祉施設等で勤務する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看護職／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250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人程度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・日時（講義）：①７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/12~13</a:t>
            </a:r>
            <a:r>
              <a:rPr kumimoji="1" lang="ja-JP" altLang="en-US" sz="105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②７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/26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kumimoji="1" lang="ja-JP" altLang="en-US" sz="105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8/9~10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いずれか</a:t>
            </a:r>
            <a:r>
              <a:rPr kumimoji="1"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5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つに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　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＊実習（訪問同行）は、別日に実施（</a:t>
            </a:r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月以降になる場合もあります）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・場所（講義）：ナーシングアート大阪（大阪市城東区）</a:t>
            </a:r>
            <a:endParaRPr kumimoji="1"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kumimoji="1" lang="en-US" altLang="ja-JP" sz="105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23871" y="9701046"/>
            <a:ext cx="65240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zh-TW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公社）大阪府看護</a:t>
            </a:r>
            <a:r>
              <a:rPr kumimoji="1" lang="zh-TW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協会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委託して実施します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202" y="4260778"/>
            <a:ext cx="828000" cy="862500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515"/>
            <a:ext cx="1044000" cy="300979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110545" y="8505355"/>
            <a:ext cx="6660000" cy="1192312"/>
          </a:xfrm>
          <a:prstGeom prst="rect">
            <a:avLst/>
          </a:prstGeom>
          <a:noFill/>
          <a:ln w="34925" cmpd="dbl"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2571" y="8112878"/>
            <a:ext cx="1605514" cy="120606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2" b="5076"/>
          <a:stretch/>
        </p:blipFill>
        <p:spPr>
          <a:xfrm>
            <a:off x="5748813" y="9029700"/>
            <a:ext cx="684000" cy="623888"/>
          </a:xfrm>
          <a:prstGeom prst="rect">
            <a:avLst/>
          </a:prstGeom>
        </p:spPr>
      </p:pic>
      <p:sp>
        <p:nvSpPr>
          <p:cNvPr id="20" name="六角形 19"/>
          <p:cNvSpPr/>
          <p:nvPr/>
        </p:nvSpPr>
        <p:spPr>
          <a:xfrm>
            <a:off x="110545" y="8363143"/>
            <a:ext cx="1944000" cy="252000"/>
          </a:xfrm>
          <a:prstGeom prst="hexagon">
            <a:avLst>
              <a:gd name="adj" fmla="val 60423"/>
              <a:gd name="vf" fmla="val 115470"/>
            </a:avLst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rgbClr val="FFFF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➣電話</a:t>
            </a:r>
            <a:r>
              <a:rPr kumimoji="1" lang="ja-JP" altLang="en-US" sz="1400" b="1" dirty="0">
                <a:solidFill>
                  <a:srgbClr val="FFFF6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相談</a:t>
            </a: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2" b="6942"/>
          <a:stretch/>
        </p:blipFill>
        <p:spPr>
          <a:xfrm>
            <a:off x="4838743" y="7571201"/>
            <a:ext cx="714646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3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