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75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6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3" tIns="45713" rIns="91423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3" tIns="45713" rIns="91423" bIns="45713" rtlCol="0"/>
          <a:lstStyle>
            <a:lvl1pPr algn="r">
              <a:defRPr sz="1200"/>
            </a:lvl1pPr>
          </a:lstStyle>
          <a:p>
            <a:fld id="{E53B2C48-EEA4-4E46-BE47-AA884C05F656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3" rIns="91423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3" tIns="45713" rIns="91423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3" tIns="45713" rIns="91423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3" tIns="45713" rIns="91423" bIns="45713" rtlCol="0" anchor="b"/>
          <a:lstStyle>
            <a:lvl1pPr algn="r">
              <a:defRPr sz="1200"/>
            </a:lvl1pPr>
          </a:lstStyle>
          <a:p>
            <a:fld id="{36624322-E536-4949-82DA-B3143862E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76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39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9141-DE8A-46E6-AC33-33D1AEEBE28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22196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83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2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6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17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1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57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54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84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82156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AA7AF-2B0A-42F3-93A4-0F490B3376B2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EF34-3E15-416B-9CAF-65AA2C738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46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6.png" />
  <Relationship Id="rId3" Type="http://schemas.openxmlformats.org/officeDocument/2006/relationships/image" Target="../media/image1.png" />
  <Relationship Id="rId7" Type="http://schemas.openxmlformats.org/officeDocument/2006/relationships/image" Target="../media/image5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png" />
  <Relationship Id="rId9" Type="http://schemas.openxmlformats.org/officeDocument/2006/relationships/image" Target="../media/image7.png" />
</Relationships>
</file>

<file path=ppt/slides/_rels/slide2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11.png" />
  <Relationship Id="rId3" Type="http://schemas.openxmlformats.org/officeDocument/2006/relationships/image" Target="../media/image8.png" />
  <Relationship Id="rId7" Type="http://schemas.openxmlformats.org/officeDocument/2006/relationships/image" Target="../media/image10.pn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5.png" />
  <Relationship Id="rId5" Type="http://schemas.openxmlformats.org/officeDocument/2006/relationships/image" Target="../media/image7.png" />
  <Relationship Id="rId10" Type="http://schemas.openxmlformats.org/officeDocument/2006/relationships/image" Target="../media/image12.png" />
  <Relationship Id="rId4" Type="http://schemas.openxmlformats.org/officeDocument/2006/relationships/image" Target="../media/image9.png" />
  <Relationship Id="rId9" Type="http://schemas.openxmlformats.org/officeDocument/2006/relationships/image" Target="../media/image6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19073"/>
            <a:ext cx="12192000" cy="528786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高齢者施設等（入所系・居住系）の従事者への抗原定性検査による定期</a:t>
            </a:r>
            <a:r>
              <a:rPr lang="ja-JP" altLang="en-US" sz="22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検査のフロー➀</a:t>
            </a:r>
            <a:endParaRPr kumimoji="1" lang="ja-JP" altLang="en-US" sz="2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213" y="669343"/>
            <a:ext cx="12034837" cy="6071121"/>
          </a:xfrm>
          <a:prstGeom prst="rect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22151" y="2224778"/>
            <a:ext cx="2588434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○従事者の同意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キット必要数</a:t>
            </a:r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54823" y="1494927"/>
            <a:ext cx="1424442" cy="5890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フォーム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で申し込み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278421" y="3657600"/>
            <a:ext cx="1641741" cy="61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抗原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キットの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配送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1074" y="4385354"/>
            <a:ext cx="2518355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○委託業者が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を配送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回分（約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か月分）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をまとめて配送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74" y="1388282"/>
            <a:ext cx="930022" cy="82074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62" y="3096203"/>
            <a:ext cx="938455" cy="1091225"/>
          </a:xfrm>
          <a:prstGeom prst="rect">
            <a:avLst/>
          </a:prstGeom>
        </p:spPr>
      </p:pic>
      <p:sp>
        <p:nvSpPr>
          <p:cNvPr id="39" name="二等辺三角形 38"/>
          <p:cNvSpPr/>
          <p:nvPr/>
        </p:nvSpPr>
        <p:spPr>
          <a:xfrm rot="5400000">
            <a:off x="5279305" y="3788984"/>
            <a:ext cx="1711660" cy="2357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157508" y="1309275"/>
            <a:ext cx="2745488" cy="5294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6316601" y="1316883"/>
            <a:ext cx="2669436" cy="528705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/>
          <p:nvPr/>
        </p:nvSpPr>
        <p:spPr>
          <a:xfrm>
            <a:off x="6448962" y="1513649"/>
            <a:ext cx="1384701" cy="4319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検査実施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二等辺三角形 45"/>
          <p:cNvSpPr/>
          <p:nvPr/>
        </p:nvSpPr>
        <p:spPr>
          <a:xfrm rot="5400000">
            <a:off x="8316639" y="3806229"/>
            <a:ext cx="1711660" cy="2357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 rot="5400000">
            <a:off x="10506610" y="3276159"/>
            <a:ext cx="258253" cy="103762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57"/>
          <p:cNvSpPr/>
          <p:nvPr/>
        </p:nvSpPr>
        <p:spPr>
          <a:xfrm>
            <a:off x="9420927" y="3995255"/>
            <a:ext cx="1525328" cy="45798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次回配送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76448" y="788520"/>
            <a:ext cx="11729433" cy="393315"/>
            <a:chOff x="302996" y="747337"/>
            <a:chExt cx="11729433" cy="393315"/>
          </a:xfrm>
          <a:solidFill>
            <a:schemeClr val="accent2"/>
          </a:solidFill>
        </p:grpSpPr>
        <p:sp>
          <p:nvSpPr>
            <p:cNvPr id="48" name="右矢印 47"/>
            <p:cNvSpPr/>
            <p:nvPr/>
          </p:nvSpPr>
          <p:spPr>
            <a:xfrm>
              <a:off x="302996" y="747337"/>
              <a:ext cx="11729433" cy="393315"/>
            </a:xfrm>
            <a:prstGeom prst="rightArrow">
              <a:avLst>
                <a:gd name="adj1" fmla="val 100000"/>
                <a:gd name="adj2" fmla="val 709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364717" y="757326"/>
              <a:ext cx="255639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抗原</a:t>
              </a:r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キット配付の予約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259662" y="761941"/>
              <a:ext cx="318250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検査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実施（</a:t>
              </a:r>
              <a:r>
                <a:rPr lang="en-US" altLang="ja-JP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日に</a:t>
              </a:r>
              <a:r>
                <a:rPr lang="en-US" altLang="ja-JP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回）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14111" y="747337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事前の準備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9314284" y="747337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実績報告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9417600" y="6055877"/>
            <a:ext cx="2128441" cy="4522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定期的に検査実施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右矢印 49"/>
          <p:cNvSpPr/>
          <p:nvPr/>
        </p:nvSpPr>
        <p:spPr>
          <a:xfrm rot="5400000">
            <a:off x="4325746" y="2678582"/>
            <a:ext cx="258253" cy="103762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468668" y="2021747"/>
            <a:ext cx="2420148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日に１回、定期的に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検査を実施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鼻腔ぬぐい液の自己採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取により検査を実施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6448962" y="3704308"/>
            <a:ext cx="1354076" cy="45509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陽性判明時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0" name="右矢印 89"/>
          <p:cNvSpPr/>
          <p:nvPr/>
        </p:nvSpPr>
        <p:spPr>
          <a:xfrm rot="5400000">
            <a:off x="7559633" y="2878438"/>
            <a:ext cx="258253" cy="103762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478686" y="4220993"/>
            <a:ext cx="2420148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○連携医療機関等で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検査を受検し、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確定診断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確定診断の結果、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コロナウイルス感染症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診断された場合は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保健所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指示のもと、　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検査の実施など、</a:t>
            </a:r>
            <a:endParaRPr lang="en-US" altLang="ja-JP" sz="16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感染拡大防止に努める</a:t>
            </a:r>
            <a:endParaRPr lang="en-US" altLang="ja-JP" sz="1600" b="1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071" y="1332779"/>
            <a:ext cx="778056" cy="77805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70" y="3481483"/>
            <a:ext cx="731716" cy="957852"/>
          </a:xfrm>
          <a:prstGeom prst="rect">
            <a:avLst/>
          </a:prstGeom>
        </p:spPr>
      </p:pic>
      <p:sp>
        <p:nvSpPr>
          <p:cNvPr id="92" name="角丸四角形 91"/>
          <p:cNvSpPr/>
          <p:nvPr/>
        </p:nvSpPr>
        <p:spPr>
          <a:xfrm>
            <a:off x="251645" y="1463097"/>
            <a:ext cx="1391573" cy="42047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事前準備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73782" y="2083967"/>
            <a:ext cx="2420148" cy="255454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キットの使用方法、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判定方法等を研修資料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で自己学習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○検査管理者の配置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○検査実施日時（スケ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ジュール）、検査場所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の設置等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○陽性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判明時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の対応を事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前に取り決め（連携医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療機関との調整など）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43696" y="1316883"/>
            <a:ext cx="2669436" cy="528705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二等辺三角形 94"/>
          <p:cNvSpPr/>
          <p:nvPr/>
        </p:nvSpPr>
        <p:spPr>
          <a:xfrm rot="5400000">
            <a:off x="2172314" y="3727235"/>
            <a:ext cx="1711660" cy="2357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417600" y="4532182"/>
            <a:ext cx="2420148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キット実績報告数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に応じて、約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か月</a:t>
            </a:r>
            <a:r>
              <a:rPr lang="ja-JP" altLang="en-US" sz="1600" b="1" dirty="0" err="1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とに定期的に事務局か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ら配送</a:t>
            </a:r>
            <a:endParaRPr lang="en-US" altLang="ja-JP" sz="10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7" name="図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859" y="1332289"/>
            <a:ext cx="930022" cy="820745"/>
          </a:xfrm>
          <a:prstGeom prst="rect">
            <a:avLst/>
          </a:prstGeom>
        </p:spPr>
      </p:pic>
      <p:sp>
        <p:nvSpPr>
          <p:cNvPr id="99" name="テキスト ボックス 98"/>
          <p:cNvSpPr txBox="1"/>
          <p:nvPr/>
        </p:nvSpPr>
        <p:spPr>
          <a:xfrm>
            <a:off x="9417600" y="2174739"/>
            <a:ext cx="2420148" cy="150810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○検査をした翌日</a:t>
            </a:r>
            <a:r>
              <a:rPr lang="en-US" altLang="ja-JP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までに、施設ごと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件数、検査結果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を報告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本報告を元に次回分の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キット数を決定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9410614" y="1494927"/>
            <a:ext cx="1424442" cy="5890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フォーム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で実績報告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1" name="右矢印 100"/>
          <p:cNvSpPr/>
          <p:nvPr/>
        </p:nvSpPr>
        <p:spPr>
          <a:xfrm rot="5400000">
            <a:off x="10462583" y="5332222"/>
            <a:ext cx="258253" cy="103762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9303331" y="1333264"/>
            <a:ext cx="2669436" cy="527067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462" y="3570744"/>
            <a:ext cx="301612" cy="62127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5396C9ED-AD1C-4778-BF48-0045A9F4769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880" y="5089446"/>
            <a:ext cx="1594537" cy="127917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617" y="1181835"/>
            <a:ext cx="946106" cy="946106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3413463" y="5464155"/>
            <a:ext cx="251835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直射日光や高温多湿の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場所を避け、２～</a:t>
            </a:r>
            <a:r>
              <a:rPr lang="en-US" altLang="ja-JP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℃で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保管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683950" y="1654888"/>
            <a:ext cx="1463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暫定期間中</a:t>
            </a:r>
            <a:endParaRPr kumimoji="1" lang="en-US" altLang="ja-JP" b="1" dirty="0" smtClean="0"/>
          </a:p>
          <a:p>
            <a:endParaRPr lang="en-US" altLang="ja-JP" b="1" dirty="0"/>
          </a:p>
          <a:p>
            <a:r>
              <a:rPr kumimoji="1" lang="ja-JP" altLang="en-US" b="1" dirty="0" smtClean="0"/>
              <a:t>暫定システムでは、施設ごとに実績報告</a:t>
            </a:r>
            <a:endParaRPr kumimoji="1" lang="en-US" altLang="ja-JP" b="1" dirty="0" smtClean="0"/>
          </a:p>
          <a:p>
            <a:endParaRPr lang="en-US" altLang="ja-JP" b="1" dirty="0"/>
          </a:p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2825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0" y="4083"/>
            <a:ext cx="12192000" cy="528786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高齢者施設等（入所系・居住系）の従事者への抗原定性検査による定期</a:t>
            </a:r>
            <a:r>
              <a:rPr lang="ja-JP" altLang="en-US" sz="22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検査のフロー②</a:t>
            </a:r>
            <a:endParaRPr kumimoji="1" lang="ja-JP" altLang="en-US" sz="2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3569" y="1218479"/>
            <a:ext cx="12034837" cy="5525221"/>
          </a:xfrm>
          <a:prstGeom prst="rect">
            <a:avLst/>
          </a:prstGeom>
          <a:noFill/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3394936" y="1835860"/>
            <a:ext cx="2669436" cy="47935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/>
        </p:nvSpPr>
        <p:spPr>
          <a:xfrm rot="5400000">
            <a:off x="5509801" y="3767438"/>
            <a:ext cx="1711660" cy="2357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493" y="1210805"/>
            <a:ext cx="519560" cy="649030"/>
          </a:xfrm>
          <a:prstGeom prst="rect">
            <a:avLst/>
          </a:prstGeom>
        </p:spPr>
      </p:pic>
      <p:sp>
        <p:nvSpPr>
          <p:cNvPr id="58" name="角丸四角形 57"/>
          <p:cNvSpPr/>
          <p:nvPr/>
        </p:nvSpPr>
        <p:spPr>
          <a:xfrm>
            <a:off x="6779546" y="2866024"/>
            <a:ext cx="1964403" cy="45798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保健所への連絡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4453" y="1127382"/>
            <a:ext cx="482854" cy="670630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167804" y="1323368"/>
            <a:ext cx="11729433" cy="393315"/>
            <a:chOff x="302996" y="747337"/>
            <a:chExt cx="11729433" cy="393315"/>
          </a:xfrm>
          <a:solidFill>
            <a:schemeClr val="accent2"/>
          </a:solidFill>
        </p:grpSpPr>
        <p:sp>
          <p:nvSpPr>
            <p:cNvPr id="48" name="右矢印 47"/>
            <p:cNvSpPr/>
            <p:nvPr/>
          </p:nvSpPr>
          <p:spPr>
            <a:xfrm>
              <a:off x="302996" y="747337"/>
              <a:ext cx="11729433" cy="393315"/>
            </a:xfrm>
            <a:prstGeom prst="rightArrow">
              <a:avLst>
                <a:gd name="adj1" fmla="val 100000"/>
                <a:gd name="adj2" fmla="val 7098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364717" y="757326"/>
              <a:ext cx="255639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陽性判明時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414414" y="762724"/>
              <a:ext cx="318250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確定</a:t>
              </a:r>
              <a:r>
                <a:rPr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診断後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14111" y="747337"/>
              <a:ext cx="2394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（事前の準備）</a:t>
              </a:r>
              <a:endParaRPr kumimoji="1" lang="ja-JP" altLang="en-US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88" name="角丸四角形 87"/>
          <p:cNvSpPr/>
          <p:nvPr/>
        </p:nvSpPr>
        <p:spPr>
          <a:xfrm>
            <a:off x="3464108" y="2051872"/>
            <a:ext cx="2087232" cy="45509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陽性が判明➡受診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74539" y="2553417"/>
            <a:ext cx="2420148" cy="126188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○連携医療機関等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受診し、</a:t>
            </a:r>
            <a:r>
              <a:rPr lang="en-US" altLang="ja-JP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検査を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受検のうえ、確定診断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2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2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連携医療機関又はかかり</a:t>
            </a:r>
            <a:r>
              <a:rPr lang="ja-JP" altLang="en-US" sz="1200" b="1" dirty="0" err="1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</a:t>
            </a:r>
            <a:endParaRPr lang="en-US" altLang="ja-JP" sz="1200" b="1" dirty="0" smtClean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</a:t>
            </a:r>
            <a:r>
              <a:rPr lang="ja-JP" altLang="en-US" sz="1200" b="1" dirty="0" err="1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け</a:t>
            </a:r>
            <a:r>
              <a:rPr lang="ja-JP" altLang="en-US" sz="1200" b="1" dirty="0" smtClean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医、診療・検査医療機関</a:t>
            </a:r>
            <a:endParaRPr lang="en-US" altLang="ja-JP" sz="1200" b="1" dirty="0">
              <a:solidFill>
                <a:prstClr val="black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65995" y="2025358"/>
            <a:ext cx="1391573" cy="44411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事前準備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62923" y="2554952"/>
            <a:ext cx="2420148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○施設において、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陽性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判明時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の対応を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事前に取り決め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・連携医療機関との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調整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・確定診断がついた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後（陽性者発生時）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の対応フローの確認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など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92290" y="1851731"/>
            <a:ext cx="2669436" cy="47776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二等辺三角形 94"/>
          <p:cNvSpPr/>
          <p:nvPr/>
        </p:nvSpPr>
        <p:spPr>
          <a:xfrm rot="5400000">
            <a:off x="2309038" y="3733496"/>
            <a:ext cx="1711660" cy="2357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739411" y="3394309"/>
            <a:ext cx="5129249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○確定診断がついた場合は、保健所へ連絡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・確定診断日　・出勤状況　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・入所者等との接触状況　などを報告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必要に応じて、入所者を含めた検査の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実施　など</a:t>
            </a:r>
            <a:endParaRPr lang="ja-JP" altLang="en-US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609142" y="1817800"/>
            <a:ext cx="5333344" cy="4811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973" y="1716683"/>
            <a:ext cx="863348" cy="8633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409" y="2045174"/>
            <a:ext cx="403249" cy="83062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67804" y="527918"/>
            <a:ext cx="119406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抗原定性検査で陽性が判明した時の施設での対応　</a:t>
            </a:r>
            <a:endParaRPr lang="en-US" altLang="ja-JP" sz="2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無症状者を対象とした抗原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定性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検査の結果では確定診断できないため、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検査を受検し、確定診断が必要</a:t>
            </a:r>
            <a:endParaRPr kumimoji="1" lang="ja-JP" altLang="en-US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右矢印 53"/>
          <p:cNvSpPr/>
          <p:nvPr/>
        </p:nvSpPr>
        <p:spPr>
          <a:xfrm rot="5400000">
            <a:off x="4499078" y="3603704"/>
            <a:ext cx="258253" cy="103762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3474539" y="4532858"/>
            <a:ext cx="1626238" cy="45509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確定診断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64108" y="5024796"/>
            <a:ext cx="2420148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○医療機関は発生届を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保健所に提出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320" y="5669160"/>
            <a:ext cx="907881" cy="830711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61" y="5691887"/>
            <a:ext cx="717848" cy="717848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4647772" y="5955947"/>
            <a:ext cx="363806" cy="25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6794891" y="4786655"/>
            <a:ext cx="1949058" cy="42753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対応マニュアルなど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39411" y="5226166"/>
            <a:ext cx="5129250" cy="12464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○社会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福祉施設等向け新型コロナウイルス感染症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対応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早</a:t>
            </a:r>
            <a:r>
              <a:rPr lang="ja-JP" altLang="en-US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わかり</a:t>
            </a:r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ブック</a:t>
            </a:r>
            <a:endParaRPr lang="en-US" altLang="ja-JP" sz="14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https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://www.pref.osaka.lg.jp/chiikifukushi/corona_book/index.html</a:t>
            </a:r>
            <a:endParaRPr lang="en-US" altLang="ja-JP" sz="10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○施設での陽性者発生時対応マニュアル</a:t>
            </a:r>
            <a:endParaRPr lang="en-US" altLang="ja-JP" sz="1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https</a:t>
            </a:r>
            <a:r>
              <a:rPr lang="en-US" altLang="ja-JP" sz="1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://</a:t>
            </a:r>
            <a:r>
              <a:rPr lang="en-US" altLang="ja-JP" sz="1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www.pref.osaka.lg.jp/iryo/osakakansensho/ocrt.html</a:t>
            </a:r>
          </a:p>
          <a:p>
            <a:r>
              <a:rPr lang="ja-JP" altLang="en-US" sz="1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1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11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</a:t>
            </a:r>
            <a:r>
              <a:rPr lang="ja-JP" altLang="en-US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高齢者施設等クラスター対応強化チーム（</a:t>
            </a:r>
            <a:r>
              <a:rPr lang="en-US" altLang="ja-JP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OCRT</a:t>
            </a:r>
            <a:r>
              <a:rPr lang="ja-JP" altLang="en-US" sz="11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）に</a:t>
            </a:r>
            <a:r>
              <a:rPr lang="ja-JP" altLang="en-US" sz="11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ついて）</a:t>
            </a:r>
            <a:endParaRPr lang="en-US" altLang="ja-JP" sz="11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5396C9ED-AD1C-4778-BF48-0045A9F4769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880" y="5089446"/>
            <a:ext cx="1594537" cy="12791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610" y="3826424"/>
            <a:ext cx="950048" cy="1031321"/>
          </a:xfrm>
          <a:prstGeom prst="rect">
            <a:avLst/>
          </a:prstGeom>
        </p:spPr>
      </p:pic>
      <p:sp>
        <p:nvSpPr>
          <p:cNvPr id="66" name="角丸四角形 65"/>
          <p:cNvSpPr/>
          <p:nvPr/>
        </p:nvSpPr>
        <p:spPr>
          <a:xfrm>
            <a:off x="6767987" y="1864156"/>
            <a:ext cx="4966056" cy="931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保健所と連携して、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000" b="1" u="sng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感染拡大防止、陽性者の早期治療</a:t>
            </a:r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等の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/>
            <a:r>
              <a:rPr lang="ja-JP" altLang="en-US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適切な対応を講じる</a:t>
            </a:r>
            <a:endParaRPr lang="en-US" altLang="ja-JP" sz="16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703670" y="2995536"/>
            <a:ext cx="327909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</a:t>
            </a:r>
            <a:r>
              <a:rPr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福祉部局へ</a:t>
            </a:r>
            <a:r>
              <a:rPr lang="ja-JP" altLang="en-US" sz="1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報告も忘れずに</a:t>
            </a:r>
            <a:endParaRPr lang="en-US" altLang="ja-JP" sz="1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13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