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46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藤　英" initials="周藤　英" lastIdx="1" clrIdx="0">
    <p:extLst>
      <p:ext uri="{19B8F6BF-5375-455C-9EA6-DF929625EA0E}">
        <p15:presenceInfo xmlns:p15="http://schemas.microsoft.com/office/powerpoint/2012/main" userId="S-1-5-21-161959346-1900351369-444732941-1023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F2CC"/>
    <a:srgbClr val="FFCC99"/>
    <a:srgbClr val="FFCCCC"/>
    <a:srgbClr val="FFB3D9"/>
    <a:srgbClr val="99FF99"/>
    <a:srgbClr val="FF6699"/>
    <a:srgbClr val="FF9999"/>
    <a:srgbClr val="33CC33"/>
    <a:srgbClr val="E7ED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68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342" y="72"/>
      </p:cViewPr>
      <p:guideLst/>
    </p:cSldViewPr>
  </p:slideViewPr>
  <p:outlineViewPr>
    <p:cViewPr>
      <p:scale>
        <a:sx n="33" d="100"/>
        <a:sy n="33" d="100"/>
      </p:scale>
      <p:origin x="0" y="-6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ableStyles" Target="tableStyles.xml" />
  <Relationship Id="rId3" Type="http://schemas.openxmlformats.org/officeDocument/2006/relationships/notesMaster" Target="notesMasters/notesMaster1.xml" />
  <Relationship Id="rId7" Type="http://schemas.openxmlformats.org/officeDocument/2006/relationships/theme" Target="theme/theme1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viewProps" Target="viewProps.xml" />
  <Relationship Id="rId5" Type="http://schemas.openxmlformats.org/officeDocument/2006/relationships/presProps" Target="presProps.xml" />
  <Relationship Id="rId4" Type="http://schemas.openxmlformats.org/officeDocument/2006/relationships/commentAuthors" Target="commentAuthor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9575" cy="498475"/>
          </a:xfrm>
          <a:prstGeom prst="rect">
            <a:avLst/>
          </a:prstGeom>
        </p:spPr>
        <p:txBody>
          <a:bodyPr vert="horz" lIns="91410" tIns="45707" rIns="91410" bIns="4570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3"/>
            <a:ext cx="2949575" cy="498475"/>
          </a:xfrm>
          <a:prstGeom prst="rect">
            <a:avLst/>
          </a:prstGeom>
        </p:spPr>
        <p:txBody>
          <a:bodyPr vert="horz" lIns="91410" tIns="45707" rIns="91410" bIns="45707" rtlCol="0"/>
          <a:lstStyle>
            <a:lvl1pPr algn="r">
              <a:defRPr sz="1200"/>
            </a:lvl1pPr>
          </a:lstStyle>
          <a:p>
            <a:fld id="{D64E24C0-EAE7-42C3-A2C6-11E03F4A7047}" type="datetimeFigureOut">
              <a:rPr kumimoji="1" lang="ja-JP" altLang="en-US" smtClean="0"/>
              <a:t>2022/9/21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0" tIns="45707" rIns="91410" bIns="4570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42"/>
            <a:ext cx="5445125" cy="3913187"/>
          </a:xfrm>
          <a:prstGeom prst="rect">
            <a:avLst/>
          </a:prstGeom>
        </p:spPr>
        <p:txBody>
          <a:bodyPr vert="horz" lIns="91410" tIns="45707" rIns="91410" bIns="457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4"/>
            <a:ext cx="2949575" cy="498475"/>
          </a:xfrm>
          <a:prstGeom prst="rect">
            <a:avLst/>
          </a:prstGeom>
        </p:spPr>
        <p:txBody>
          <a:bodyPr vert="horz" lIns="91410" tIns="45707" rIns="91410" bIns="4570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4"/>
            <a:ext cx="2949575" cy="498475"/>
          </a:xfrm>
          <a:prstGeom prst="rect">
            <a:avLst/>
          </a:prstGeom>
        </p:spPr>
        <p:txBody>
          <a:bodyPr vert="horz" lIns="91410" tIns="45707" rIns="91410" bIns="45707" rtlCol="0" anchor="b"/>
          <a:lstStyle>
            <a:lvl1pPr algn="r">
              <a:defRPr sz="1200"/>
            </a:lvl1pPr>
          </a:lstStyle>
          <a:p>
            <a:fld id="{2F0EEB81-DB16-4A68-B055-8A38956DB5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3240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9922811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6B59-7FFA-4780-883D-161045CDBF73}" type="datetime1">
              <a:rPr kumimoji="1" lang="ja-JP" altLang="en-US" smtClean="0"/>
              <a:t>2022/9/21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405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2CFC-D148-4972-9B4B-F154C114BA71}" type="datetime1">
              <a:rPr kumimoji="1" lang="ja-JP" altLang="en-US" smtClean="0"/>
              <a:t>2022/9/21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52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BA54-2CFE-496B-9266-F4526F7022D6}" type="datetime1">
              <a:rPr kumimoji="1" lang="ja-JP" altLang="en-US" smtClean="0"/>
              <a:t>2022/9/21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282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B79C5-F505-4DAB-BCED-D12257B82BF2}" type="datetime1">
              <a:rPr kumimoji="1" lang="ja-JP" altLang="en-US" smtClean="0"/>
              <a:t>2022/9/21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315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0320E-C2FA-4065-8953-66C992C3BE75}" type="datetime1">
              <a:rPr kumimoji="1" lang="ja-JP" altLang="en-US" smtClean="0"/>
              <a:t>2022/9/21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690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EA19-8CFF-457A-96EC-4DC7AC3C86DA}" type="datetime1">
              <a:rPr kumimoji="1" lang="ja-JP" altLang="en-US" smtClean="0"/>
              <a:t>2022/9/21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764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89B-2E93-4D18-BFB4-E3E7F877FC82}" type="datetime1">
              <a:rPr kumimoji="1" lang="ja-JP" altLang="en-US" smtClean="0"/>
              <a:t>2022/9/21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049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09EA9-4099-47D5-A7BE-8A9CB18CF6D3}" type="datetime1">
              <a:rPr kumimoji="1" lang="ja-JP" altLang="en-US" smtClean="0"/>
              <a:t>2022/9/21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878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05BB-5226-41D3-AC3E-7ABD9E6CFD6F}" type="datetime1">
              <a:rPr kumimoji="1" lang="ja-JP" altLang="en-US" smtClean="0"/>
              <a:t>2022/9/21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007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2163-E3F3-4707-892A-D0120EFB75E3}" type="datetime1">
              <a:rPr kumimoji="1" lang="ja-JP" altLang="en-US" smtClean="0"/>
              <a:t>2022/9/21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288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06A52-141C-43B1-ADC8-6EF4F74D9B31}" type="datetime1">
              <a:rPr kumimoji="1" lang="ja-JP" altLang="en-US" smtClean="0"/>
              <a:t>2022/9/21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2665413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25EFC-C6C7-4F7A-A664-B800180B7134}" type="datetime1">
              <a:rPr kumimoji="1" lang="ja-JP" altLang="en-US" smtClean="0"/>
              <a:t>2022/9/21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048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2.xml" />
  <Relationship Id="rId4" Type="http://schemas.openxmlformats.org/officeDocument/2006/relationships/image" Target="../media/image2.png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角丸四角形 48"/>
          <p:cNvSpPr/>
          <p:nvPr/>
        </p:nvSpPr>
        <p:spPr>
          <a:xfrm>
            <a:off x="3537536" y="1883787"/>
            <a:ext cx="1989333" cy="622401"/>
          </a:xfrm>
          <a:prstGeom prst="roundRect">
            <a:avLst>
              <a:gd name="adj" fmla="val 31959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-3997" y="-15134"/>
            <a:ext cx="12195997" cy="51042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>
            <a:no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陽性者登録センター（登録の流れ</a:t>
            </a:r>
            <a:r>
              <a:rPr lang="ja-JP" altLang="en-US" sz="20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r>
              <a:rPr lang="en-US" altLang="ja-JP" sz="1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※</a:t>
            </a:r>
            <a:r>
              <a:rPr lang="ja-JP" altLang="en-US" sz="1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９月</a:t>
            </a:r>
            <a:r>
              <a:rPr lang="en-US" altLang="ja-JP" sz="1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</a:t>
            </a:r>
            <a:r>
              <a:rPr lang="ja-JP" altLang="en-US" sz="1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日時点</a:t>
            </a:r>
            <a:endParaRPr lang="en-US" altLang="ja-JP" sz="14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91137" y="1195484"/>
            <a:ext cx="1853438" cy="5638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QR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コード</a:t>
            </a:r>
            <a:r>
              <a:rPr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</a:t>
            </a:r>
            <a:r>
              <a:rPr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HP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でメールアドレス登録</a:t>
            </a:r>
            <a:endParaRPr kumimoji="1" lang="ja-JP" altLang="en-US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2540840" y="1195053"/>
            <a:ext cx="1883664" cy="5638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本申請メール受信</a:t>
            </a:r>
          </a:p>
        </p:txBody>
      </p:sp>
      <p:sp>
        <p:nvSpPr>
          <p:cNvPr id="56" name="正方形/長方形 55"/>
          <p:cNvSpPr/>
          <p:nvPr/>
        </p:nvSpPr>
        <p:spPr>
          <a:xfrm>
            <a:off x="4644975" y="1195053"/>
            <a:ext cx="1883664" cy="5638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本申請フォーム入力</a:t>
            </a:r>
          </a:p>
        </p:txBody>
      </p:sp>
      <p:cxnSp>
        <p:nvCxnSpPr>
          <p:cNvPr id="57" name="直線矢印コネクタ 56"/>
          <p:cNvCxnSpPr>
            <a:stCxn id="54" idx="3"/>
            <a:endCxn id="56" idx="1"/>
          </p:cNvCxnSpPr>
          <p:nvPr/>
        </p:nvCxnSpPr>
        <p:spPr>
          <a:xfrm>
            <a:off x="4424504" y="1477003"/>
            <a:ext cx="22047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グループ化 84"/>
          <p:cNvGrpSpPr/>
          <p:nvPr/>
        </p:nvGrpSpPr>
        <p:grpSpPr>
          <a:xfrm>
            <a:off x="6855454" y="2122133"/>
            <a:ext cx="2209292" cy="598297"/>
            <a:chOff x="7270121" y="5751884"/>
            <a:chExt cx="2209292" cy="786384"/>
          </a:xfrm>
          <a:solidFill>
            <a:schemeClr val="bg1"/>
          </a:solidFill>
        </p:grpSpPr>
        <p:sp>
          <p:nvSpPr>
            <p:cNvPr id="62" name="ひし形 61"/>
            <p:cNvSpPr/>
            <p:nvPr/>
          </p:nvSpPr>
          <p:spPr>
            <a:xfrm>
              <a:off x="7270121" y="5751884"/>
              <a:ext cx="2209292" cy="786384"/>
            </a:xfrm>
            <a:prstGeom prst="diamon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7818906" y="5931094"/>
              <a:ext cx="1111721" cy="4045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内容審査</a:t>
              </a:r>
            </a:p>
          </p:txBody>
        </p:sp>
      </p:grpSp>
      <p:sp>
        <p:nvSpPr>
          <p:cNvPr id="69" name="正方形/長方形 68"/>
          <p:cNvSpPr/>
          <p:nvPr/>
        </p:nvSpPr>
        <p:spPr>
          <a:xfrm>
            <a:off x="8816284" y="1205663"/>
            <a:ext cx="1883664" cy="5442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審査完了メール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受信</a:t>
            </a:r>
          </a:p>
        </p:txBody>
      </p:sp>
      <p:cxnSp>
        <p:nvCxnSpPr>
          <p:cNvPr id="76" name="カギ線コネクタ 75"/>
          <p:cNvCxnSpPr>
            <a:stCxn id="56" idx="2"/>
            <a:endCxn id="62" idx="1"/>
          </p:cNvCxnSpPr>
          <p:nvPr/>
        </p:nvCxnSpPr>
        <p:spPr>
          <a:xfrm rot="16200000" flipH="1">
            <a:off x="5889965" y="1455793"/>
            <a:ext cx="662330" cy="1268647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四角形: 角を丸くする 11">
            <a:extLst>
              <a:ext uri="{FF2B5EF4-FFF2-40B4-BE49-F238E27FC236}">
                <a16:creationId xmlns:a16="http://schemas.microsoft.com/office/drawing/2014/main" id="{5D66831B-92EF-6709-8DB0-61920A822609}"/>
              </a:ext>
            </a:extLst>
          </p:cNvPr>
          <p:cNvSpPr/>
          <p:nvPr/>
        </p:nvSpPr>
        <p:spPr>
          <a:xfrm>
            <a:off x="112132" y="1166139"/>
            <a:ext cx="383986" cy="770914"/>
          </a:xfrm>
          <a:prstGeom prst="roundRect">
            <a:avLst>
              <a:gd name="adj" fmla="val 78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患者</a:t>
            </a:r>
            <a:endParaRPr kumimoji="1" lang="ja-JP" alt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3555825" y="1859857"/>
            <a:ext cx="2071022" cy="646331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・必要項目の入力</a:t>
            </a:r>
            <a:endParaRPr lang="en-US" altLang="ja-JP" sz="1200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本人確認資料の</a:t>
            </a:r>
            <a:r>
              <a:rPr lang="ja-JP" altLang="en-US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画像</a:t>
            </a:r>
            <a:r>
              <a:rPr lang="ja-JP" altLang="en-US" sz="1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添付</a:t>
            </a:r>
            <a:endParaRPr lang="en-US" altLang="ja-JP" sz="1200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・検査結果資料の画像添付</a:t>
            </a:r>
            <a:endParaRPr lang="ja-JP" altLang="en-US" sz="1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6738254" y="1191249"/>
            <a:ext cx="1883664" cy="5638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受付完了メール受信</a:t>
            </a:r>
          </a:p>
        </p:txBody>
      </p:sp>
      <p:cxnSp>
        <p:nvCxnSpPr>
          <p:cNvPr id="100" name="カギ線コネクタ 99"/>
          <p:cNvCxnSpPr>
            <a:stCxn id="56" idx="2"/>
            <a:endCxn id="99" idx="2"/>
          </p:cNvCxnSpPr>
          <p:nvPr/>
        </p:nvCxnSpPr>
        <p:spPr>
          <a:xfrm rot="5400000" flipH="1" flipV="1">
            <a:off x="6631544" y="710410"/>
            <a:ext cx="3804" cy="2093279"/>
          </a:xfrm>
          <a:prstGeom prst="bentConnector3">
            <a:avLst>
              <a:gd name="adj1" fmla="val -6009464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カギ線コネクタ 109"/>
          <p:cNvCxnSpPr>
            <a:stCxn id="15" idx="2"/>
            <a:endCxn id="54" idx="2"/>
          </p:cNvCxnSpPr>
          <p:nvPr/>
        </p:nvCxnSpPr>
        <p:spPr>
          <a:xfrm rot="5400000" flipH="1" flipV="1">
            <a:off x="2500048" y="776760"/>
            <a:ext cx="431" cy="1964816"/>
          </a:xfrm>
          <a:prstGeom prst="bentConnector3">
            <a:avLst>
              <a:gd name="adj1" fmla="val -53039443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カギ線コネクタ 110"/>
          <p:cNvCxnSpPr>
            <a:stCxn id="62" idx="3"/>
            <a:endCxn id="69" idx="2"/>
          </p:cNvCxnSpPr>
          <p:nvPr/>
        </p:nvCxnSpPr>
        <p:spPr>
          <a:xfrm flipV="1">
            <a:off x="9064746" y="1749901"/>
            <a:ext cx="693370" cy="671381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角丸四角形 113"/>
          <p:cNvSpPr/>
          <p:nvPr/>
        </p:nvSpPr>
        <p:spPr>
          <a:xfrm>
            <a:off x="441023" y="3034703"/>
            <a:ext cx="7059788" cy="3573217"/>
          </a:xfrm>
          <a:prstGeom prst="roundRect">
            <a:avLst>
              <a:gd name="adj" fmla="val 4308"/>
            </a:avLst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角丸四角形 59"/>
          <p:cNvSpPr/>
          <p:nvPr/>
        </p:nvSpPr>
        <p:spPr>
          <a:xfrm>
            <a:off x="831082" y="4806379"/>
            <a:ext cx="2306459" cy="1732955"/>
          </a:xfrm>
          <a:prstGeom prst="roundRect">
            <a:avLst>
              <a:gd name="adj" fmla="val 12973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0" name="グループ化 49"/>
          <p:cNvGrpSpPr/>
          <p:nvPr/>
        </p:nvGrpSpPr>
        <p:grpSpPr>
          <a:xfrm>
            <a:off x="966560" y="4847282"/>
            <a:ext cx="2351315" cy="1603725"/>
            <a:chOff x="1158092" y="1033600"/>
            <a:chExt cx="2351315" cy="1603725"/>
          </a:xfrm>
        </p:grpSpPr>
        <p:sp>
          <p:nvSpPr>
            <p:cNvPr id="51" name="テキスト ボックス 50"/>
            <p:cNvSpPr txBox="1"/>
            <p:nvPr/>
          </p:nvSpPr>
          <p:spPr>
            <a:xfrm>
              <a:off x="1158092" y="1033600"/>
              <a:ext cx="23513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002060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○本人確認書類</a:t>
              </a:r>
              <a:endParaRPr kumimoji="1" lang="en-US" altLang="ja-JP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r>
                <a:rPr lang="ja-JP" altLang="en-US" dirty="0">
                  <a:solidFill>
                    <a:srgbClr val="002060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</a:t>
              </a:r>
              <a:r>
                <a:rPr lang="ja-JP" altLang="en-US" dirty="0" smtClean="0">
                  <a:solidFill>
                    <a:srgbClr val="002060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（画像添付）</a:t>
              </a:r>
              <a:endParaRPr kumimoji="1" lang="en-US" altLang="ja-JP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1158092" y="1575496"/>
              <a:ext cx="2233897" cy="1061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14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運転免許証、</a:t>
              </a:r>
              <a:endParaRPr kumimoji="1"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4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健康</a:t>
              </a:r>
              <a:r>
                <a:rPr lang="ja-JP" altLang="en-US" sz="1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保険証</a:t>
              </a:r>
              <a:r>
                <a:rPr lang="ja-JP" altLang="en-US" sz="14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、</a:t>
              </a:r>
              <a:endParaRPr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4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マイナンバーカード　等</a:t>
              </a:r>
              <a:endPara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pic>
          <p:nvPicPr>
            <p:cNvPr id="59" name="図 5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9375" y="1602190"/>
              <a:ext cx="765011" cy="765011"/>
            </a:xfrm>
            <a:prstGeom prst="rect">
              <a:avLst/>
            </a:prstGeom>
          </p:spPr>
        </p:pic>
      </p:grpSp>
      <p:sp>
        <p:nvSpPr>
          <p:cNvPr id="61" name="角丸四角形 60"/>
          <p:cNvSpPr/>
          <p:nvPr/>
        </p:nvSpPr>
        <p:spPr>
          <a:xfrm>
            <a:off x="831082" y="3106685"/>
            <a:ext cx="2315490" cy="1624908"/>
          </a:xfrm>
          <a:prstGeom prst="roundRect">
            <a:avLst>
              <a:gd name="adj" fmla="val 12973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4" name="グループ化 63"/>
          <p:cNvGrpSpPr/>
          <p:nvPr/>
        </p:nvGrpSpPr>
        <p:grpSpPr>
          <a:xfrm>
            <a:off x="882020" y="3130318"/>
            <a:ext cx="2295946" cy="1642392"/>
            <a:chOff x="1172018" y="1043980"/>
            <a:chExt cx="2419446" cy="1642392"/>
          </a:xfrm>
        </p:grpSpPr>
        <p:sp>
          <p:nvSpPr>
            <p:cNvPr id="65" name="テキスト ボックス 64"/>
            <p:cNvSpPr txBox="1"/>
            <p:nvPr/>
          </p:nvSpPr>
          <p:spPr>
            <a:xfrm>
              <a:off x="1172018" y="1043980"/>
              <a:ext cx="23513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002060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○入力必要項目</a:t>
              </a:r>
              <a:endParaRPr kumimoji="1" lang="en-US" altLang="ja-JP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1210977" y="1301377"/>
              <a:ext cx="23804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①</a:t>
              </a:r>
              <a:r>
                <a:rPr lang="ja-JP" altLang="en-US" sz="14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氏名 </a:t>
              </a:r>
              <a:r>
                <a:rPr lang="ja-JP" altLang="en-US" sz="1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②性別 </a:t>
              </a:r>
              <a:r>
                <a:rPr lang="ja-JP" altLang="en-US" sz="14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③生年</a:t>
              </a:r>
              <a:r>
                <a:rPr lang="ja-JP" altLang="en-US" sz="1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月日 ④住所 ⑤</a:t>
              </a:r>
              <a:r>
                <a:rPr lang="ja-JP" altLang="en-US" sz="14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電話番号　</a:t>
              </a:r>
              <a:endParaRPr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⑥</a:t>
              </a:r>
              <a:r>
                <a:rPr lang="ja-JP" altLang="en-US" sz="14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メールアドレス</a:t>
              </a:r>
              <a:endParaRPr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⑦</a:t>
              </a:r>
              <a:r>
                <a:rPr lang="ja-JP" altLang="en-US" sz="14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発症日　など</a:t>
              </a:r>
              <a:endPara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72" name="角丸四角形 71"/>
          <p:cNvSpPr/>
          <p:nvPr/>
        </p:nvSpPr>
        <p:spPr>
          <a:xfrm>
            <a:off x="3339373" y="3119609"/>
            <a:ext cx="3889468" cy="3425656"/>
          </a:xfrm>
          <a:prstGeom prst="roundRect">
            <a:avLst>
              <a:gd name="adj" fmla="val 4665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3452661" y="3137496"/>
            <a:ext cx="3514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○検査結果資料（画像添付）</a:t>
            </a:r>
            <a:endParaRPr kumimoji="1" lang="en-US" altLang="ja-JP" dirty="0" smtClean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3770031" y="5002999"/>
            <a:ext cx="30099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氏名</a:t>
            </a:r>
            <a:r>
              <a:rPr kumimoji="1" lang="ja-JP" altLang="en-US" sz="1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、検査日、検査機関名、検査結果が確認できる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</a:t>
            </a:r>
            <a:endParaRPr kumimoji="1" lang="en-US" altLang="ja-JP" sz="1400" dirty="0" smtClean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（例）</a:t>
            </a:r>
            <a:endParaRPr kumimoji="1" lang="en-US" altLang="ja-JP" sz="12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en-US" altLang="ja-JP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PCR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検査や抗原検査の結果が確認できる</a:t>
            </a:r>
            <a:endParaRPr kumimoji="1" lang="en-US" altLang="ja-JP" sz="12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書類、コロナ治療薬が記載された処方箋等</a:t>
            </a:r>
            <a:endParaRPr kumimoji="1" lang="ja-JP" altLang="en-US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3557869" y="6080137"/>
            <a:ext cx="3856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その他の場合や詳細な提出方法などは、</a:t>
            </a:r>
            <a:endParaRPr kumimoji="1" lang="en-US" altLang="ja-JP" sz="12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ホームページや申請フォームをご確認ください。</a:t>
            </a:r>
            <a:endParaRPr kumimoji="1" lang="ja-JP" altLang="en-US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3677721" y="3570132"/>
            <a:ext cx="3114193" cy="307777"/>
            <a:chOff x="5351627" y="3335293"/>
            <a:chExt cx="3114193" cy="307777"/>
          </a:xfrm>
        </p:grpSpPr>
        <p:sp>
          <p:nvSpPr>
            <p:cNvPr id="93" name="角丸四角形 92"/>
            <p:cNvSpPr/>
            <p:nvPr/>
          </p:nvSpPr>
          <p:spPr>
            <a:xfrm>
              <a:off x="5351627" y="3338995"/>
              <a:ext cx="1961801" cy="268425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5356588" y="3335293"/>
              <a:ext cx="3109232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1400" dirty="0" smtClean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自主検査（検査キット）</a:t>
              </a:r>
              <a:endParaRPr kumimoji="1" lang="ja-JP" altLang="en-US" sz="1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3658777" y="4478812"/>
            <a:ext cx="1746796" cy="307777"/>
            <a:chOff x="5148159" y="4512176"/>
            <a:chExt cx="1746796" cy="307777"/>
          </a:xfrm>
        </p:grpSpPr>
        <p:sp>
          <p:nvSpPr>
            <p:cNvPr id="95" name="角丸四角形 94"/>
            <p:cNvSpPr/>
            <p:nvPr/>
          </p:nvSpPr>
          <p:spPr>
            <a:xfrm>
              <a:off x="5148159" y="4534197"/>
              <a:ext cx="1578497" cy="268425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正方形/長方形 82"/>
            <p:cNvSpPr/>
            <p:nvPr/>
          </p:nvSpPr>
          <p:spPr>
            <a:xfrm>
              <a:off x="5150848" y="4512176"/>
              <a:ext cx="1744107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1400" dirty="0" smtClean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医療機関</a:t>
              </a:r>
              <a:r>
                <a:rPr lang="ja-JP" altLang="en-US" sz="1400" dirty="0" smtClean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で検査</a:t>
              </a:r>
              <a:endParaRPr kumimoji="1" lang="ja-JP" altLang="en-US" sz="1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97" name="正方形/長方形 96"/>
          <p:cNvSpPr/>
          <p:nvPr/>
        </p:nvSpPr>
        <p:spPr>
          <a:xfrm>
            <a:off x="5864724" y="1724581"/>
            <a:ext cx="160574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自動送信</a:t>
            </a:r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8" name="正方形/長方形 97"/>
          <p:cNvSpPr/>
          <p:nvPr/>
        </p:nvSpPr>
        <p:spPr>
          <a:xfrm>
            <a:off x="1765338" y="1732036"/>
            <a:ext cx="160574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自動送信</a:t>
            </a:r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654910" y="4825775"/>
            <a:ext cx="24449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（検査</a:t>
            </a:r>
            <a:r>
              <a:rPr lang="ja-JP" altLang="en-US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結果通知書の交付がある</a:t>
            </a:r>
            <a:r>
              <a:rPr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場合）</a:t>
            </a:r>
            <a:endParaRPr lang="ja-JP" altLang="en-US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7779253" y="3004543"/>
            <a:ext cx="3919107" cy="1238273"/>
            <a:chOff x="6862346" y="2712587"/>
            <a:chExt cx="3659858" cy="1238273"/>
          </a:xfrm>
        </p:grpSpPr>
        <p:sp>
          <p:nvSpPr>
            <p:cNvPr id="75" name="角丸四角形 74"/>
            <p:cNvSpPr/>
            <p:nvPr/>
          </p:nvSpPr>
          <p:spPr>
            <a:xfrm>
              <a:off x="6862346" y="2712587"/>
              <a:ext cx="3659858" cy="1238273"/>
            </a:xfrm>
            <a:prstGeom prst="roundRect">
              <a:avLst>
                <a:gd name="adj" fmla="val 4683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7451110" y="2768505"/>
              <a:ext cx="26405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>
                  <a:solidFill>
                    <a:srgbClr val="002060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登録審査完了メール</a:t>
              </a:r>
              <a:endParaRPr kumimoji="1" lang="en-US" altLang="ja-JP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grpSp>
          <p:nvGrpSpPr>
            <p:cNvPr id="89" name="グループ化 88"/>
            <p:cNvGrpSpPr/>
            <p:nvPr/>
          </p:nvGrpSpPr>
          <p:grpSpPr>
            <a:xfrm>
              <a:off x="7563411" y="3206509"/>
              <a:ext cx="2550005" cy="307777"/>
              <a:chOff x="5510799" y="3252997"/>
              <a:chExt cx="2550005" cy="307777"/>
            </a:xfrm>
          </p:grpSpPr>
          <p:sp>
            <p:nvSpPr>
              <p:cNvPr id="90" name="角丸四角形 89"/>
              <p:cNvSpPr/>
              <p:nvPr/>
            </p:nvSpPr>
            <p:spPr>
              <a:xfrm>
                <a:off x="5510799" y="3256699"/>
                <a:ext cx="2249625" cy="268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正方形/長方形 90"/>
              <p:cNvSpPr/>
              <p:nvPr/>
            </p:nvSpPr>
            <p:spPr>
              <a:xfrm>
                <a:off x="5575223" y="3252997"/>
                <a:ext cx="2485581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kumimoji="1" lang="ja-JP" altLang="en-US" sz="1400" dirty="0" smtClean="0">
                    <a:solidFill>
                      <a:schemeClr val="bg1"/>
                    </a:solidFill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大阪府陽性者番号の通知</a:t>
                </a:r>
                <a:endParaRPr kumimoji="1" lang="ja-JP" altLang="en-US" sz="1400" dirty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endParaRPr>
              </a:p>
            </p:txBody>
          </p:sp>
        </p:grpSp>
        <p:grpSp>
          <p:nvGrpSpPr>
            <p:cNvPr id="102" name="グループ化 101"/>
            <p:cNvGrpSpPr/>
            <p:nvPr/>
          </p:nvGrpSpPr>
          <p:grpSpPr>
            <a:xfrm>
              <a:off x="7563413" y="3590565"/>
              <a:ext cx="806802" cy="307777"/>
              <a:chOff x="5474473" y="3245902"/>
              <a:chExt cx="806802" cy="307777"/>
            </a:xfrm>
          </p:grpSpPr>
          <p:sp>
            <p:nvSpPr>
              <p:cNvPr id="103" name="角丸四角形 102"/>
              <p:cNvSpPr/>
              <p:nvPr/>
            </p:nvSpPr>
            <p:spPr>
              <a:xfrm>
                <a:off x="5474473" y="3256699"/>
                <a:ext cx="806802" cy="268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4" name="正方形/長方形 103"/>
              <p:cNvSpPr/>
              <p:nvPr/>
            </p:nvSpPr>
            <p:spPr>
              <a:xfrm>
                <a:off x="5556034" y="3245902"/>
                <a:ext cx="67305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kumimoji="1" lang="ja-JP" altLang="en-US" sz="1400" dirty="0" smtClean="0">
                    <a:solidFill>
                      <a:schemeClr val="bg1"/>
                    </a:solidFill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発症日</a:t>
                </a:r>
                <a:endParaRPr kumimoji="1" lang="ja-JP" altLang="en-US" sz="1400" dirty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endParaRPr>
              </a:p>
            </p:txBody>
          </p:sp>
        </p:grpSp>
        <p:grpSp>
          <p:nvGrpSpPr>
            <p:cNvPr id="105" name="グループ化 104"/>
            <p:cNvGrpSpPr/>
            <p:nvPr/>
          </p:nvGrpSpPr>
          <p:grpSpPr>
            <a:xfrm>
              <a:off x="8404372" y="3593058"/>
              <a:ext cx="1489604" cy="307777"/>
              <a:chOff x="6315433" y="2790241"/>
              <a:chExt cx="1489604" cy="307777"/>
            </a:xfrm>
          </p:grpSpPr>
          <p:sp>
            <p:nvSpPr>
              <p:cNvPr id="106" name="角丸四角形 105"/>
              <p:cNvSpPr/>
              <p:nvPr/>
            </p:nvSpPr>
            <p:spPr>
              <a:xfrm>
                <a:off x="6347692" y="2794506"/>
                <a:ext cx="1423189" cy="268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7" name="正方形/長方形 106"/>
              <p:cNvSpPr/>
              <p:nvPr/>
            </p:nvSpPr>
            <p:spPr>
              <a:xfrm>
                <a:off x="6315433" y="2790241"/>
                <a:ext cx="1489604" cy="307777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r>
                  <a:rPr lang="ja-JP" altLang="en-US" sz="1400" dirty="0">
                    <a:solidFill>
                      <a:schemeClr val="bg1"/>
                    </a:solidFill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</a:rPr>
                  <a:t>各種支援のご案内</a:t>
                </a:r>
                <a:endParaRPr kumimoji="1" lang="ja-JP" altLang="en-US" sz="1400" dirty="0">
                  <a:solidFill>
                    <a:schemeClr val="bg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endParaRPr>
              </a:p>
            </p:txBody>
          </p:sp>
        </p:grpSp>
      </p:grpSp>
      <p:sp>
        <p:nvSpPr>
          <p:cNvPr id="7" name="二等辺三角形 6"/>
          <p:cNvSpPr/>
          <p:nvPr/>
        </p:nvSpPr>
        <p:spPr>
          <a:xfrm rot="10800000">
            <a:off x="4343349" y="2688097"/>
            <a:ext cx="412672" cy="204497"/>
          </a:xfrm>
          <a:prstGeom prst="triangle">
            <a:avLst/>
          </a:prstGeom>
          <a:solidFill>
            <a:schemeClr val="accent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二等辺三角形 121"/>
          <p:cNvSpPr/>
          <p:nvPr/>
        </p:nvSpPr>
        <p:spPr>
          <a:xfrm rot="10800000">
            <a:off x="9584781" y="2627421"/>
            <a:ext cx="412672" cy="204497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角丸四角形 122"/>
          <p:cNvSpPr/>
          <p:nvPr/>
        </p:nvSpPr>
        <p:spPr>
          <a:xfrm>
            <a:off x="8521334" y="3482286"/>
            <a:ext cx="2417623" cy="288305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正方形/長方形 123"/>
          <p:cNvSpPr/>
          <p:nvPr/>
        </p:nvSpPr>
        <p:spPr>
          <a:xfrm>
            <a:off x="541606" y="842237"/>
            <a:ext cx="3927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5" name="正方形/長方形 124"/>
          <p:cNvSpPr/>
          <p:nvPr/>
        </p:nvSpPr>
        <p:spPr>
          <a:xfrm>
            <a:off x="2493148" y="851700"/>
            <a:ext cx="3927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</a:t>
            </a:r>
          </a:p>
        </p:txBody>
      </p:sp>
      <p:sp>
        <p:nvSpPr>
          <p:cNvPr id="126" name="正方形/長方形 125"/>
          <p:cNvSpPr/>
          <p:nvPr/>
        </p:nvSpPr>
        <p:spPr>
          <a:xfrm>
            <a:off x="4565418" y="851700"/>
            <a:ext cx="3927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8" name="正方形/長方形 127"/>
          <p:cNvSpPr/>
          <p:nvPr/>
        </p:nvSpPr>
        <p:spPr>
          <a:xfrm>
            <a:off x="6735602" y="851384"/>
            <a:ext cx="3927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9" name="正方形/長方形 128"/>
          <p:cNvSpPr/>
          <p:nvPr/>
        </p:nvSpPr>
        <p:spPr>
          <a:xfrm>
            <a:off x="7233554" y="2229955"/>
            <a:ext cx="3927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⑤</a:t>
            </a:r>
          </a:p>
        </p:txBody>
      </p:sp>
      <p:sp>
        <p:nvSpPr>
          <p:cNvPr id="130" name="正方形/長方形 129"/>
          <p:cNvSpPr/>
          <p:nvPr/>
        </p:nvSpPr>
        <p:spPr>
          <a:xfrm>
            <a:off x="8753989" y="847643"/>
            <a:ext cx="3927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⑥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1" name="正方形/長方形 130"/>
          <p:cNvSpPr/>
          <p:nvPr/>
        </p:nvSpPr>
        <p:spPr>
          <a:xfrm>
            <a:off x="7880271" y="4307466"/>
            <a:ext cx="38757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暫定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期間（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R4.9.26 9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時～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R4.9.30 9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時まで）の対応</a:t>
            </a:r>
            <a:endParaRPr lang="en-US" altLang="ja-JP" sz="1200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　上記の③⑤⑥のみ実施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　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登録された陽性者は各申請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窓口に氏名等を伝達する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ことで各種サービスを利用</a:t>
            </a:r>
            <a:endParaRPr lang="ja-JP" altLang="en-US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2" name="角丸四角形 131"/>
          <p:cNvSpPr/>
          <p:nvPr/>
        </p:nvSpPr>
        <p:spPr>
          <a:xfrm>
            <a:off x="7791442" y="4322634"/>
            <a:ext cx="3875780" cy="774150"/>
          </a:xfrm>
          <a:prstGeom prst="roundRect">
            <a:avLst>
              <a:gd name="adj" fmla="val 4308"/>
            </a:avLst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吹き出し 8"/>
          <p:cNvSpPr/>
          <p:nvPr/>
        </p:nvSpPr>
        <p:spPr>
          <a:xfrm>
            <a:off x="9269088" y="579731"/>
            <a:ext cx="2861720" cy="514342"/>
          </a:xfrm>
          <a:prstGeom prst="wedgeRoundRectCallout">
            <a:avLst>
              <a:gd name="adj1" fmla="val -34679"/>
              <a:gd name="adj2" fmla="val 70401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正方形/長方形 100"/>
          <p:cNvSpPr/>
          <p:nvPr/>
        </p:nvSpPr>
        <p:spPr>
          <a:xfrm>
            <a:off x="9300310" y="590933"/>
            <a:ext cx="2861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17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まで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の受付分⇒当日中に結果通知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17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時以降の受付分⇒翌日通知</a:t>
            </a:r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7782298" y="5151647"/>
            <a:ext cx="4184045" cy="1351553"/>
            <a:chOff x="7782840" y="6721602"/>
            <a:chExt cx="4184045" cy="1351553"/>
          </a:xfrm>
        </p:grpSpPr>
        <p:sp>
          <p:nvSpPr>
            <p:cNvPr id="73" name="大かっこ 72"/>
            <p:cNvSpPr/>
            <p:nvPr/>
          </p:nvSpPr>
          <p:spPr>
            <a:xfrm>
              <a:off x="7864258" y="7499458"/>
              <a:ext cx="3676012" cy="573697"/>
            </a:xfrm>
            <a:prstGeom prst="bracketPair">
              <a:avLst>
                <a:gd name="adj" fmla="val 845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r>
                <a:rPr lang="ja-JP" altLang="en-US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○電話による登録（補完的に実施）　　</a:t>
              </a:r>
              <a:endParaRPr lang="en-US" altLang="ja-JP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r>
                <a:rPr lang="ja-JP" altLang="en-US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　　・</a:t>
              </a:r>
              <a:r>
                <a:rPr lang="en-US" altLang="ja-JP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WEB</a:t>
              </a:r>
              <a:r>
                <a:rPr lang="ja-JP" altLang="en-US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申込ができない者（聞き取り項目は同じ）</a:t>
              </a:r>
              <a:endParaRPr lang="en-US" altLang="ja-JP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r>
                <a:rPr lang="ja-JP" altLang="en-US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　　　　</a:t>
              </a:r>
              <a:r>
                <a:rPr lang="en-US" altLang="ja-JP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※</a:t>
              </a:r>
              <a:r>
                <a:rPr lang="ja-JP" altLang="en-US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検査キット等陽性の確認、医療機関の</a:t>
              </a:r>
              <a:r>
                <a:rPr lang="ja-JP" altLang="en-US" sz="9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受診状況</a:t>
              </a:r>
              <a:r>
                <a:rPr lang="ja-JP" altLang="en-US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など、口頭確認</a:t>
              </a:r>
              <a:endParaRPr lang="en-US" altLang="ja-JP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  <a:p>
              <a:r>
                <a:rPr lang="ja-JP" altLang="en-US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　　　　　　　　専用電話　 </a:t>
              </a:r>
              <a:r>
                <a:rPr lang="en-US" altLang="ja-JP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06-4400-0923(</a:t>
              </a:r>
              <a:r>
                <a:rPr lang="ja-JP" altLang="en-US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受付時間</a:t>
              </a:r>
              <a:r>
                <a:rPr lang="en-US" altLang="ja-JP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:9:00</a:t>
              </a:r>
              <a:r>
                <a:rPr lang="ja-JP" altLang="en-US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～</a:t>
              </a:r>
              <a:r>
                <a:rPr lang="en-US" altLang="ja-JP" sz="9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17:00</a:t>
              </a:r>
              <a:r>
                <a:rPr lang="en-US" altLang="ja-JP" sz="900" dirty="0" smtClean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)</a:t>
              </a:r>
              <a:endParaRPr lang="en-US" altLang="ja-JP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pic>
          <p:nvPicPr>
            <p:cNvPr id="78" name="図 7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162214" y="6721602"/>
              <a:ext cx="584333" cy="584333"/>
            </a:xfrm>
            <a:prstGeom prst="rect">
              <a:avLst/>
            </a:prstGeom>
          </p:spPr>
        </p:pic>
        <p:sp>
          <p:nvSpPr>
            <p:cNvPr id="79" name="テキスト ボックス 78"/>
            <p:cNvSpPr txBox="1"/>
            <p:nvPr/>
          </p:nvSpPr>
          <p:spPr>
            <a:xfrm>
              <a:off x="11000075" y="7254325"/>
              <a:ext cx="96681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 smtClean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(QR</a:t>
              </a:r>
              <a:r>
                <a:rPr kumimoji="1" lang="ja-JP" altLang="en-US" sz="1100" dirty="0" smtClean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コード</a:t>
              </a:r>
              <a:r>
                <a:rPr kumimoji="1" lang="en-US" altLang="ja-JP" sz="1100" dirty="0" smtClean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)</a:t>
              </a:r>
              <a:endParaRPr kumimoji="1" lang="ja-JP" altLang="en-US" sz="1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7782840" y="6888577"/>
              <a:ext cx="2563812" cy="30591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b"/>
            <a:lstStyle/>
            <a:p>
              <a:pPr algn="ctr">
                <a:lnSpc>
                  <a:spcPts val="1200"/>
                </a:lnSpc>
              </a:pPr>
              <a:r>
                <a:rPr lang="ja-JP" altLang="en-US" sz="1400" dirty="0" smtClean="0">
                  <a:solidFill>
                    <a:schemeClr val="tx1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大阪府　陽性者登録センター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84" name="角丸四角形 83"/>
            <p:cNvSpPr/>
            <p:nvPr/>
          </p:nvSpPr>
          <p:spPr>
            <a:xfrm>
              <a:off x="10249320" y="6871125"/>
              <a:ext cx="681801" cy="32384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検索</a:t>
              </a:r>
              <a:endPara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86" name="右矢印 85"/>
            <p:cNvSpPr/>
            <p:nvPr/>
          </p:nvSpPr>
          <p:spPr>
            <a:xfrm rot="13140720">
              <a:off x="10816251" y="7030891"/>
              <a:ext cx="293011" cy="201565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2" name="テキスト ボックス 91"/>
          <p:cNvSpPr txBox="1"/>
          <p:nvPr/>
        </p:nvSpPr>
        <p:spPr>
          <a:xfrm>
            <a:off x="3726146" y="3964667"/>
            <a:ext cx="3595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検査キット本体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検査</a:t>
            </a:r>
            <a:r>
              <a:rPr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結果が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確認</a:t>
            </a:r>
            <a:r>
              <a:rPr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できるもの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kumimoji="1" lang="en-US" altLang="ja-JP" sz="12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1139493" y="22511"/>
            <a:ext cx="927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別添</a:t>
            </a:r>
            <a:r>
              <a:rPr lang="ja-JP" altLang="en-US" b="1" dirty="0">
                <a:solidFill>
                  <a:schemeClr val="bg1"/>
                </a:solidFill>
              </a:rPr>
              <a:t>２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84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