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&#65279;<?xml version="1.0" encoding="utf-8" standalone="yes"?>
<Relationships xmlns="http://schemas.openxmlformats.org/package/2006/relationships">
  <Relationship Id="rId2" Type="http://schemas.openxmlformats.org/package/2006/relationships/metadata/thumbnail" Target="docProps/thumbnail.jpeg" />
  <Relationship Id="rId1" Type="http://schemas.openxmlformats.org/officeDocument/2006/relationships/officeDocument" Target="ppt/presentation.xml" />
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80" r:id="rId2"/>
    <p:sldId id="275" r:id="rId3"/>
  </p:sldIdLst>
  <p:sldSz cx="12192000" cy="6858000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85430"/>
    <a:srgbClr val="D4163F"/>
    <a:srgbClr val="F9C3CF"/>
    <a:srgbClr val="F06C88"/>
    <a:srgbClr val="E9234D"/>
    <a:srgbClr val="E92751"/>
    <a:srgbClr val="FF3300"/>
    <a:srgbClr val="FFFF66"/>
    <a:srgbClr val="66FF99"/>
    <a:srgbClr val="66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2838BEF-8BB2-4498-84A7-C5851F593DF1}" styleName="中間スタイル 4 - アクセント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434" autoAdjust="0"/>
  </p:normalViewPr>
  <p:slideViewPr>
    <p:cSldViewPr snapToGrid="0" showGuides="1">
      <p:cViewPr varScale="1">
        <p:scale>
          <a:sx n="67" d="100"/>
          <a:sy n="67" d="100"/>
        </p:scale>
        <p:origin x="780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&#65279;<?xml version="1.0" encoding="utf-8" standalone="yes"?>
<Relationships xmlns="http://schemas.openxmlformats.org/package/2006/relationships">
  <Relationship Id="rId8" Type="http://schemas.openxmlformats.org/officeDocument/2006/relationships/tableStyles" Target="tableStyles.xml" />
  <Relationship Id="rId3" Type="http://schemas.openxmlformats.org/officeDocument/2006/relationships/slide" Target="slides/slide2.xml" />
  <Relationship Id="rId7" Type="http://schemas.openxmlformats.org/officeDocument/2006/relationships/theme" Target="theme/theme1.xml" />
  <Relationship Id="rId2" Type="http://schemas.openxmlformats.org/officeDocument/2006/relationships/slide" Target="slides/slide1.xml" />
  <Relationship Id="rId1" Type="http://schemas.openxmlformats.org/officeDocument/2006/relationships/slideMaster" Target="slideMasters/slideMaster1.xml" />
  <Relationship Id="rId6" Type="http://schemas.openxmlformats.org/officeDocument/2006/relationships/viewProps" Target="viewProps.xml" />
  <Relationship Id="rId5" Type="http://schemas.openxmlformats.org/officeDocument/2006/relationships/presProps" Target="presProps.xml" />
  <Relationship Id="rId4" Type="http://schemas.openxmlformats.org/officeDocument/2006/relationships/notesMaster" Target="notesMasters/notesMaster1.xml" />
</Relationships>
</file>

<file path=ppt/notesMasters/_rels/notesMaster1.xml.rels>&#65279;<?xml version="1.0" encoding="utf-8" standalone="yes"?>
<Relationships xmlns="http://schemas.openxmlformats.org/package/2006/relationships">
  <Relationship Id="rId1" Type="http://schemas.openxmlformats.org/officeDocument/2006/relationships/theme" Target="../theme/theme2.xml" />
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2949787" cy="498693"/>
          </a:xfrm>
          <a:prstGeom prst="rect">
            <a:avLst/>
          </a:prstGeom>
        </p:spPr>
        <p:txBody>
          <a:bodyPr vert="horz" lIns="91423" tIns="45713" rIns="91423" bIns="45713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40" y="2"/>
            <a:ext cx="2949787" cy="498693"/>
          </a:xfrm>
          <a:prstGeom prst="rect">
            <a:avLst/>
          </a:prstGeom>
        </p:spPr>
        <p:txBody>
          <a:bodyPr vert="horz" lIns="91423" tIns="45713" rIns="91423" bIns="45713" rtlCol="0"/>
          <a:lstStyle>
            <a:lvl1pPr algn="r">
              <a:defRPr sz="1200"/>
            </a:lvl1pPr>
          </a:lstStyle>
          <a:p>
            <a:fld id="{E53B2C48-EEA4-4E46-BE47-AA884C05F656}" type="datetimeFigureOut">
              <a:rPr kumimoji="1" lang="ja-JP" altLang="en-US" smtClean="0"/>
              <a:t>2022/9/21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1243013"/>
            <a:ext cx="5965825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3" tIns="45713" rIns="91423" bIns="45713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1" y="4783308"/>
            <a:ext cx="5445760" cy="3913614"/>
          </a:xfrm>
          <a:prstGeom prst="rect">
            <a:avLst/>
          </a:prstGeom>
        </p:spPr>
        <p:txBody>
          <a:bodyPr vert="horz" lIns="91423" tIns="45713" rIns="91423" bIns="45713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23" tIns="45713" rIns="91423" bIns="45713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40" y="9440647"/>
            <a:ext cx="2949787" cy="498692"/>
          </a:xfrm>
          <a:prstGeom prst="rect">
            <a:avLst/>
          </a:prstGeom>
        </p:spPr>
        <p:txBody>
          <a:bodyPr vert="horz" lIns="91423" tIns="45713" rIns="91423" bIns="45713" rtlCol="0" anchor="b"/>
          <a:lstStyle>
            <a:lvl1pPr algn="r">
              <a:defRPr sz="1200"/>
            </a:lvl1pPr>
          </a:lstStyle>
          <a:p>
            <a:fld id="{36624322-E536-4949-82DA-B3143862E8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17669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&#65279;<?xml version="1.0" encoding="utf-8" standalone="yes"?>
<Relationships xmlns="http://schemas.openxmlformats.org/package/2006/relationships">
  <Relationship Id="rId2" Type="http://schemas.openxmlformats.org/officeDocument/2006/relationships/slide" Target="../slides/slide1.xml" />
  <Relationship Id="rId1" Type="http://schemas.openxmlformats.org/officeDocument/2006/relationships/notesMaster" Target="../notesMasters/notesMaster1.xml" />
</Relationships>
</file>

<file path=ppt/notesSlides/_rels/notesSlide2.xml.rels>&#65279;<?xml version="1.0" encoding="utf-8" standalone="yes"?>
<Relationships xmlns="http://schemas.openxmlformats.org/package/2006/relationships">
  <Relationship Id="rId2" Type="http://schemas.openxmlformats.org/officeDocument/2006/relationships/slide" Target="../slides/slide2.xml" />
  <Relationship Id="rId1" Type="http://schemas.openxmlformats.org/officeDocument/2006/relationships/notesMaster" Target="../notesMasters/notesMaster1.xml" />
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E59141-DE8A-46E6-AC33-33D1AEEBE28A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753979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E59141-DE8A-46E6-AC33-33D1AEEBE28A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0322196"/>
      </p:ext>
    </p:extLst>
  </p:cSld>
  <p:clrMapOvr>
    <a:masterClrMapping/>
  </p:clrMapOvr>
</p:notes>
</file>

<file path=ppt/slideLayouts/_rels/slideLayout1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10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11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2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3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4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5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6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7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8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9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5AA7AF-2B0A-42F3-93A4-0F490B3376B2}" type="datetimeFigureOut">
              <a:rPr kumimoji="1" lang="ja-JP" altLang="en-US" smtClean="0"/>
              <a:t>2022/9/21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1EF34-3E15-416B-9CAF-65AA2C73867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278382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5AA7AF-2B0A-42F3-93A4-0F490B3376B2}" type="datetimeFigureOut">
              <a:rPr kumimoji="1" lang="ja-JP" altLang="en-US" smtClean="0"/>
              <a:t>2022/9/21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1EF34-3E15-416B-9CAF-65AA2C73867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070278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5AA7AF-2B0A-42F3-93A4-0F490B3376B2}" type="datetimeFigureOut">
              <a:rPr kumimoji="1" lang="ja-JP" altLang="en-US" smtClean="0"/>
              <a:t>2022/9/21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1EF34-3E15-416B-9CAF-65AA2C73867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08576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5AA7AF-2B0A-42F3-93A4-0F490B3376B2}" type="datetimeFigureOut">
              <a:rPr kumimoji="1" lang="ja-JP" altLang="en-US" smtClean="0"/>
              <a:t>2022/9/21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1EF34-3E15-416B-9CAF-65AA2C73867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97665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5AA7AF-2B0A-42F3-93A4-0F490B3376B2}" type="datetimeFigureOut">
              <a:rPr kumimoji="1" lang="ja-JP" altLang="en-US" smtClean="0"/>
              <a:t>2022/9/21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1EF34-3E15-416B-9CAF-65AA2C73867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021739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5AA7AF-2B0A-42F3-93A4-0F490B3376B2}" type="datetimeFigureOut">
              <a:rPr kumimoji="1" lang="ja-JP" altLang="en-US" smtClean="0"/>
              <a:t>2022/9/21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1EF34-3E15-416B-9CAF-65AA2C73867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0149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5AA7AF-2B0A-42F3-93A4-0F490B3376B2}" type="datetimeFigureOut">
              <a:rPr kumimoji="1" lang="ja-JP" altLang="en-US" smtClean="0"/>
              <a:t>2022/9/21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1EF34-3E15-416B-9CAF-65AA2C73867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75758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5AA7AF-2B0A-42F3-93A4-0F490B3376B2}" type="datetimeFigureOut">
              <a:rPr kumimoji="1" lang="ja-JP" altLang="en-US" smtClean="0"/>
              <a:t>2022/9/21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1EF34-3E15-416B-9CAF-65AA2C73867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105434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5AA7AF-2B0A-42F3-93A4-0F490B3376B2}" type="datetimeFigureOut">
              <a:rPr kumimoji="1" lang="ja-JP" altLang="en-US" smtClean="0"/>
              <a:t>2022/9/21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1EF34-3E15-416B-9CAF-65AA2C73867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888144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5AA7AF-2B0A-42F3-93A4-0F490B3376B2}" type="datetimeFigureOut">
              <a:rPr kumimoji="1" lang="ja-JP" altLang="en-US" smtClean="0"/>
              <a:t>2022/9/21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1EF34-3E15-416B-9CAF-65AA2C73867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618432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5AA7AF-2B0A-42F3-93A4-0F490B3376B2}" type="datetimeFigureOut">
              <a:rPr kumimoji="1" lang="ja-JP" altLang="en-US" smtClean="0"/>
              <a:t>2022/9/21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1EF34-3E15-416B-9CAF-65AA2C73867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2821568"/>
      </p:ext>
    </p:extLst>
  </p:cSld>
  <p:clrMapOvr>
    <a:masterClrMapping/>
  </p:clrMapOvr>
</p:sldLayout>
</file>

<file path=ppt/slideMasters/_rels/slideMaster1.xml.rels>&#65279;<?xml version="1.0" encoding="utf-8" standalone="yes"?>
<Relationships xmlns="http://schemas.openxmlformats.org/package/2006/relationships">
  <Relationship Id="rId8" Type="http://schemas.openxmlformats.org/officeDocument/2006/relationships/slideLayout" Target="../slideLayouts/slideLayout8.xml" />
  <Relationship Id="rId3" Type="http://schemas.openxmlformats.org/officeDocument/2006/relationships/slideLayout" Target="../slideLayouts/slideLayout3.xml" />
  <Relationship Id="rId7" Type="http://schemas.openxmlformats.org/officeDocument/2006/relationships/slideLayout" Target="../slideLayouts/slideLayout7.xml" />
  <Relationship Id="rId12" Type="http://schemas.openxmlformats.org/officeDocument/2006/relationships/theme" Target="../theme/theme1.xml" />
  <Relationship Id="rId2" Type="http://schemas.openxmlformats.org/officeDocument/2006/relationships/slideLayout" Target="../slideLayouts/slideLayout2.xml" />
  <Relationship Id="rId1" Type="http://schemas.openxmlformats.org/officeDocument/2006/relationships/slideLayout" Target="../slideLayouts/slideLayout1.xml" />
  <Relationship Id="rId6" Type="http://schemas.openxmlformats.org/officeDocument/2006/relationships/slideLayout" Target="../slideLayouts/slideLayout6.xml" />
  <Relationship Id="rId11" Type="http://schemas.openxmlformats.org/officeDocument/2006/relationships/slideLayout" Target="../slideLayouts/slideLayout11.xml" />
  <Relationship Id="rId5" Type="http://schemas.openxmlformats.org/officeDocument/2006/relationships/slideLayout" Target="../slideLayouts/slideLayout5.xml" />
  <Relationship Id="rId10" Type="http://schemas.openxmlformats.org/officeDocument/2006/relationships/slideLayout" Target="../slideLayouts/slideLayout10.xml" />
  <Relationship Id="rId4" Type="http://schemas.openxmlformats.org/officeDocument/2006/relationships/slideLayout" Target="../slideLayouts/slideLayout4.xml" />
  <Relationship Id="rId9" Type="http://schemas.openxmlformats.org/officeDocument/2006/relationships/slideLayout" Target="../slideLayouts/slideLayout9.xml" />
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5AA7AF-2B0A-42F3-93A4-0F490B3376B2}" type="datetimeFigureOut">
              <a:rPr kumimoji="1" lang="ja-JP" altLang="en-US" smtClean="0"/>
              <a:t>2022/9/21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31EF34-3E15-416B-9CAF-65AA2C73867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374621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
<Relationships xmlns="http://schemas.openxmlformats.org/package/2006/relationships">
  <Relationship Id="rId8" Type="http://schemas.openxmlformats.org/officeDocument/2006/relationships/image" Target="../media/image6.png" />
  <Relationship Id="rId3" Type="http://schemas.openxmlformats.org/officeDocument/2006/relationships/image" Target="../media/image1.png" />
  <Relationship Id="rId7" Type="http://schemas.openxmlformats.org/officeDocument/2006/relationships/image" Target="../media/image5.png" />
  <Relationship Id="rId2" Type="http://schemas.openxmlformats.org/officeDocument/2006/relationships/notesSlide" Target="../notesSlides/notesSlide1.xml" />
  <Relationship Id="rId1" Type="http://schemas.openxmlformats.org/officeDocument/2006/relationships/slideLayout" Target="../slideLayouts/slideLayout1.xml" />
  <Relationship Id="rId6" Type="http://schemas.openxmlformats.org/officeDocument/2006/relationships/image" Target="../media/image4.png" />
  <Relationship Id="rId5" Type="http://schemas.openxmlformats.org/officeDocument/2006/relationships/image" Target="../media/image3.png" />
  <Relationship Id="rId4" Type="http://schemas.openxmlformats.org/officeDocument/2006/relationships/image" Target="../media/image2.png" />
  <Relationship Id="rId9" Type="http://schemas.openxmlformats.org/officeDocument/2006/relationships/image" Target="../media/image7.png" />
</Relationships>
</file>

<file path=ppt/slides/_rels/slide2.xml.rels>&#65279;<?xml version="1.0" encoding="utf-8" standalone="yes"?>
<Relationships xmlns="http://schemas.openxmlformats.org/package/2006/relationships">
  <Relationship Id="rId3" Type="http://schemas.openxmlformats.org/officeDocument/2006/relationships/image" Target="../media/image7.png" />
  <Relationship Id="rId2" Type="http://schemas.openxmlformats.org/officeDocument/2006/relationships/notesSlide" Target="../notesSlides/notesSlide2.xml" />
  <Relationship Id="rId1" Type="http://schemas.openxmlformats.org/officeDocument/2006/relationships/slideLayout" Target="../slideLayouts/slideLayout1.xml" />
  <Relationship Id="rId5" Type="http://schemas.openxmlformats.org/officeDocument/2006/relationships/image" Target="../media/image6.png" />
  <Relationship Id="rId4" Type="http://schemas.openxmlformats.org/officeDocument/2006/relationships/image" Target="../media/image8.png" />
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正方形/長方形 51"/>
          <p:cNvSpPr/>
          <p:nvPr/>
        </p:nvSpPr>
        <p:spPr>
          <a:xfrm>
            <a:off x="0" y="19073"/>
            <a:ext cx="12192000" cy="528786"/>
          </a:xfrm>
          <a:prstGeom prst="rect">
            <a:avLst/>
          </a:prstGeom>
          <a:solidFill>
            <a:srgbClr val="D4163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b="1" dirty="0" smtClean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高齢者施設等（入所系・居住系）の従事者への抗原定性検査による定期</a:t>
            </a:r>
            <a:r>
              <a:rPr lang="ja-JP" altLang="en-US" sz="2000" b="1" dirty="0" smtClean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検査のフロー➀　</a:t>
            </a:r>
            <a:endParaRPr kumimoji="1" lang="ja-JP" altLang="en-US" sz="2000" b="1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82213" y="669343"/>
            <a:ext cx="12034837" cy="6071121"/>
          </a:xfrm>
          <a:prstGeom prst="rect">
            <a:avLst/>
          </a:prstGeom>
          <a:noFill/>
          <a:ln w="28575">
            <a:solidFill>
              <a:srgbClr val="F06C88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3222151" y="2224778"/>
            <a:ext cx="2588434" cy="584775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1600" b="1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○従事者の同意</a:t>
            </a:r>
            <a:endParaRPr lang="en-US" altLang="ja-JP" sz="1600" b="1" dirty="0" smtClean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r>
              <a:rPr lang="ja-JP" altLang="en-US" sz="1600" b="1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○</a:t>
            </a:r>
            <a:r>
              <a:rPr lang="ja-JP" altLang="en-US" sz="1600" b="1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抗原</a:t>
            </a:r>
            <a:r>
              <a:rPr lang="ja-JP" altLang="en-US" sz="1600" b="1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キット必要数</a:t>
            </a:r>
            <a:endParaRPr lang="en-US" altLang="ja-JP" sz="1600" b="1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19" name="角丸四角形 18"/>
          <p:cNvSpPr/>
          <p:nvPr/>
        </p:nvSpPr>
        <p:spPr>
          <a:xfrm>
            <a:off x="3254823" y="1450683"/>
            <a:ext cx="1424442" cy="589040"/>
          </a:xfrm>
          <a:prstGeom prst="roundRect">
            <a:avLst/>
          </a:prstGeom>
          <a:solidFill>
            <a:srgbClr val="E9275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en-US" altLang="ja-JP" sz="1600" b="1" dirty="0" smtClean="0"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Web</a:t>
            </a:r>
            <a:r>
              <a:rPr lang="ja-JP" altLang="en-US" sz="1600" b="1" dirty="0" smtClean="0"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フォーム</a:t>
            </a:r>
            <a:endParaRPr lang="en-US" altLang="ja-JP" sz="1600" b="1" dirty="0" smtClean="0">
              <a:solidFill>
                <a:schemeClr val="bg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ctr"/>
            <a:r>
              <a:rPr lang="ja-JP" altLang="en-US" sz="1600" b="1" dirty="0" smtClean="0"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で申し込み</a:t>
            </a:r>
            <a:endParaRPr lang="en-US" altLang="ja-JP" sz="1600" b="1" dirty="0" smtClean="0">
              <a:solidFill>
                <a:schemeClr val="bg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22" name="角丸四角形 21"/>
          <p:cNvSpPr/>
          <p:nvPr/>
        </p:nvSpPr>
        <p:spPr>
          <a:xfrm>
            <a:off x="3278421" y="3657600"/>
            <a:ext cx="1641741" cy="612010"/>
          </a:xfrm>
          <a:prstGeom prst="roundRect">
            <a:avLst/>
          </a:prstGeom>
          <a:solidFill>
            <a:srgbClr val="E9275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ja-JP" altLang="en-US" sz="1600" b="1" dirty="0"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抗原</a:t>
            </a:r>
            <a:r>
              <a:rPr lang="ja-JP" altLang="en-US" sz="1600" b="1" dirty="0" smtClean="0"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キットの</a:t>
            </a:r>
            <a:endParaRPr lang="en-US" altLang="ja-JP" sz="1600" b="1" dirty="0" smtClean="0">
              <a:solidFill>
                <a:schemeClr val="bg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ctr"/>
            <a:r>
              <a:rPr lang="ja-JP" altLang="en-US" sz="1600" b="1" dirty="0" smtClean="0"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配送</a:t>
            </a:r>
            <a:endParaRPr lang="en-US" altLang="ja-JP" sz="1600" b="1" dirty="0" smtClean="0">
              <a:solidFill>
                <a:schemeClr val="bg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3271074" y="4385354"/>
            <a:ext cx="2518355" cy="1077218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1600" b="1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○委託業者が</a:t>
            </a:r>
            <a:r>
              <a:rPr lang="ja-JP" altLang="en-US" sz="1600" b="1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抗原</a:t>
            </a:r>
            <a:r>
              <a:rPr lang="ja-JP" altLang="en-US" sz="1600" b="1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キット</a:t>
            </a:r>
            <a:endParaRPr lang="en-US" altLang="ja-JP" sz="1600" b="1" dirty="0" smtClean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r>
              <a:rPr lang="ja-JP" altLang="en-US" sz="1600" b="1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　</a:t>
            </a:r>
            <a:r>
              <a:rPr lang="ja-JP" altLang="en-US" sz="1600" b="1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を配送</a:t>
            </a:r>
            <a:endParaRPr lang="en-US" altLang="ja-JP" sz="1600" b="1" dirty="0" smtClean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r>
              <a:rPr lang="ja-JP" altLang="en-US" sz="1600" b="1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○</a:t>
            </a:r>
            <a:r>
              <a:rPr lang="en-US" altLang="ja-JP" sz="1600" b="1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10</a:t>
            </a:r>
            <a:r>
              <a:rPr lang="ja-JP" altLang="en-US" sz="1600" b="1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回分（約</a:t>
            </a:r>
            <a:r>
              <a:rPr lang="en-US" altLang="ja-JP" sz="1600" b="1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1</a:t>
            </a:r>
            <a:r>
              <a:rPr lang="ja-JP" altLang="en-US" sz="1600" b="1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か月分）</a:t>
            </a:r>
            <a:endParaRPr lang="en-US" altLang="ja-JP" sz="1600" b="1" dirty="0" smtClean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r>
              <a:rPr lang="ja-JP" altLang="en-US" sz="1600" b="1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　</a:t>
            </a:r>
            <a:r>
              <a:rPr lang="ja-JP" altLang="en-US" sz="1600" b="1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をまとめて配送</a:t>
            </a:r>
            <a:endParaRPr lang="en-US" altLang="ja-JP" sz="1600" b="1" dirty="0" smtClean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84174" y="1388282"/>
            <a:ext cx="930022" cy="820745"/>
          </a:xfrm>
          <a:prstGeom prst="rect">
            <a:avLst/>
          </a:prstGeom>
        </p:spPr>
      </p:pic>
      <p:pic>
        <p:nvPicPr>
          <p:cNvPr id="5" name="図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0162" y="3096203"/>
            <a:ext cx="938455" cy="1091225"/>
          </a:xfrm>
          <a:prstGeom prst="rect">
            <a:avLst/>
          </a:prstGeom>
        </p:spPr>
      </p:pic>
      <p:sp>
        <p:nvSpPr>
          <p:cNvPr id="39" name="二等辺三角形 38"/>
          <p:cNvSpPr/>
          <p:nvPr/>
        </p:nvSpPr>
        <p:spPr>
          <a:xfrm rot="5400000">
            <a:off x="5279305" y="3788984"/>
            <a:ext cx="1711660" cy="235741"/>
          </a:xfrm>
          <a:prstGeom prst="triangle">
            <a:avLst/>
          </a:prstGeom>
          <a:solidFill>
            <a:srgbClr val="D4163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正方形/長方形 11"/>
          <p:cNvSpPr/>
          <p:nvPr/>
        </p:nvSpPr>
        <p:spPr>
          <a:xfrm>
            <a:off x="3157508" y="1309275"/>
            <a:ext cx="2745488" cy="5294660"/>
          </a:xfrm>
          <a:prstGeom prst="rect">
            <a:avLst/>
          </a:prstGeom>
          <a:noFill/>
          <a:ln>
            <a:solidFill>
              <a:srgbClr val="E9234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2" name="正方形/長方形 41"/>
          <p:cNvSpPr/>
          <p:nvPr/>
        </p:nvSpPr>
        <p:spPr>
          <a:xfrm>
            <a:off x="6316601" y="1316883"/>
            <a:ext cx="2669436" cy="5287052"/>
          </a:xfrm>
          <a:prstGeom prst="rect">
            <a:avLst/>
          </a:prstGeom>
          <a:noFill/>
          <a:ln>
            <a:solidFill>
              <a:srgbClr val="E9234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4" name="角丸四角形 43"/>
          <p:cNvSpPr/>
          <p:nvPr/>
        </p:nvSpPr>
        <p:spPr>
          <a:xfrm>
            <a:off x="6461363" y="1428206"/>
            <a:ext cx="1384701" cy="431949"/>
          </a:xfrm>
          <a:prstGeom prst="roundRect">
            <a:avLst/>
          </a:prstGeom>
          <a:solidFill>
            <a:srgbClr val="E9275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ja-JP" altLang="en-US" sz="1600" b="1" dirty="0" smtClean="0"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検査実施</a:t>
            </a:r>
            <a:endParaRPr lang="en-US" altLang="ja-JP" sz="1600" b="1" dirty="0" smtClean="0">
              <a:solidFill>
                <a:schemeClr val="bg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46" name="二等辺三角形 45"/>
          <p:cNvSpPr/>
          <p:nvPr/>
        </p:nvSpPr>
        <p:spPr>
          <a:xfrm rot="5400000">
            <a:off x="8316639" y="3806229"/>
            <a:ext cx="1711660" cy="235741"/>
          </a:xfrm>
          <a:prstGeom prst="triangle">
            <a:avLst/>
          </a:prstGeom>
          <a:solidFill>
            <a:srgbClr val="D4163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5" name="右矢印 54"/>
          <p:cNvSpPr/>
          <p:nvPr/>
        </p:nvSpPr>
        <p:spPr>
          <a:xfrm rot="5400000">
            <a:off x="10506610" y="3305655"/>
            <a:ext cx="258253" cy="1037627"/>
          </a:xfrm>
          <a:prstGeom prst="rightArrow">
            <a:avLst/>
          </a:prstGeom>
          <a:solidFill>
            <a:srgbClr val="F9C3CF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8" name="角丸四角形 57"/>
          <p:cNvSpPr/>
          <p:nvPr/>
        </p:nvSpPr>
        <p:spPr>
          <a:xfrm>
            <a:off x="9420927" y="4024751"/>
            <a:ext cx="1525328" cy="457985"/>
          </a:xfrm>
          <a:prstGeom prst="roundRect">
            <a:avLst/>
          </a:prstGeom>
          <a:solidFill>
            <a:srgbClr val="E9275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ja-JP" altLang="en-US" sz="1600" b="1" dirty="0" smtClean="0"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次回配送</a:t>
            </a:r>
            <a:endParaRPr lang="en-US" altLang="ja-JP" sz="1600" b="1" dirty="0" smtClean="0">
              <a:solidFill>
                <a:schemeClr val="bg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grpSp>
        <p:nvGrpSpPr>
          <p:cNvPr id="6" name="グループ化 5"/>
          <p:cNvGrpSpPr/>
          <p:nvPr/>
        </p:nvGrpSpPr>
        <p:grpSpPr>
          <a:xfrm>
            <a:off x="176448" y="788520"/>
            <a:ext cx="11729433" cy="393315"/>
            <a:chOff x="302996" y="747337"/>
            <a:chExt cx="11729433" cy="393315"/>
          </a:xfrm>
          <a:solidFill>
            <a:srgbClr val="F06C88"/>
          </a:solidFill>
        </p:grpSpPr>
        <p:sp>
          <p:nvSpPr>
            <p:cNvPr id="48" name="右矢印 47"/>
            <p:cNvSpPr/>
            <p:nvPr/>
          </p:nvSpPr>
          <p:spPr>
            <a:xfrm>
              <a:off x="302996" y="747337"/>
              <a:ext cx="11729433" cy="393315"/>
            </a:xfrm>
            <a:prstGeom prst="rightArrow">
              <a:avLst>
                <a:gd name="adj1" fmla="val 100000"/>
                <a:gd name="adj2" fmla="val 70988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endParaRPr>
            </a:p>
          </p:txBody>
        </p:sp>
        <p:sp>
          <p:nvSpPr>
            <p:cNvPr id="49" name="テキスト ボックス 48"/>
            <p:cNvSpPr txBox="1"/>
            <p:nvPr/>
          </p:nvSpPr>
          <p:spPr>
            <a:xfrm>
              <a:off x="3364717" y="757326"/>
              <a:ext cx="2556398" cy="369332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dirty="0">
                  <a:solidFill>
                    <a:schemeClr val="bg1"/>
                  </a:solidFill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抗原</a:t>
              </a:r>
              <a:r>
                <a:rPr kumimoji="1" lang="ja-JP" altLang="en-US" dirty="0" smtClean="0">
                  <a:solidFill>
                    <a:schemeClr val="bg1"/>
                  </a:solidFill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キット配付の予約</a:t>
              </a:r>
              <a:endParaRPr kumimoji="1" lang="ja-JP" altLang="en-US" dirty="0">
                <a:solidFill>
                  <a:schemeClr val="bg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endParaRPr>
            </a:p>
          </p:txBody>
        </p:sp>
        <p:sp>
          <p:nvSpPr>
            <p:cNvPr id="51" name="テキスト ボックス 50"/>
            <p:cNvSpPr txBox="1"/>
            <p:nvPr/>
          </p:nvSpPr>
          <p:spPr>
            <a:xfrm>
              <a:off x="6259662" y="761941"/>
              <a:ext cx="3182502" cy="369332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dirty="0">
                  <a:solidFill>
                    <a:schemeClr val="bg1"/>
                  </a:solidFill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検査</a:t>
              </a:r>
              <a:r>
                <a:rPr lang="ja-JP" altLang="en-US" dirty="0" smtClean="0">
                  <a:solidFill>
                    <a:schemeClr val="bg1"/>
                  </a:solidFill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実施（</a:t>
              </a:r>
              <a:r>
                <a:rPr lang="en-US" altLang="ja-JP" dirty="0" smtClean="0">
                  <a:solidFill>
                    <a:schemeClr val="bg1"/>
                  </a:solidFill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3</a:t>
              </a:r>
              <a:r>
                <a:rPr lang="ja-JP" altLang="en-US" dirty="0" smtClean="0">
                  <a:solidFill>
                    <a:schemeClr val="bg1"/>
                  </a:solidFill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日に</a:t>
              </a:r>
              <a:r>
                <a:rPr lang="en-US" altLang="ja-JP" dirty="0" smtClean="0">
                  <a:solidFill>
                    <a:schemeClr val="bg1"/>
                  </a:solidFill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1</a:t>
              </a:r>
              <a:r>
                <a:rPr lang="ja-JP" altLang="en-US" dirty="0" smtClean="0">
                  <a:solidFill>
                    <a:schemeClr val="bg1"/>
                  </a:solidFill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回）</a:t>
              </a:r>
              <a:endParaRPr kumimoji="1" lang="ja-JP" altLang="en-US" dirty="0">
                <a:solidFill>
                  <a:schemeClr val="bg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endParaRPr>
            </a:p>
          </p:txBody>
        </p:sp>
        <p:sp>
          <p:nvSpPr>
            <p:cNvPr id="53" name="テキスト ボックス 52"/>
            <p:cNvSpPr txBox="1"/>
            <p:nvPr/>
          </p:nvSpPr>
          <p:spPr>
            <a:xfrm>
              <a:off x="414111" y="747337"/>
              <a:ext cx="2394818" cy="369332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dirty="0" smtClean="0">
                  <a:solidFill>
                    <a:schemeClr val="bg1"/>
                  </a:solidFill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事前の準備</a:t>
              </a:r>
              <a:endParaRPr kumimoji="1" lang="ja-JP" altLang="en-US" dirty="0">
                <a:solidFill>
                  <a:schemeClr val="bg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endParaRPr>
            </a:p>
          </p:txBody>
        </p:sp>
        <p:sp>
          <p:nvSpPr>
            <p:cNvPr id="63" name="テキスト ボックス 62"/>
            <p:cNvSpPr txBox="1"/>
            <p:nvPr/>
          </p:nvSpPr>
          <p:spPr>
            <a:xfrm>
              <a:off x="9103725" y="759759"/>
              <a:ext cx="2394818" cy="369332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dirty="0" smtClean="0">
                  <a:solidFill>
                    <a:schemeClr val="bg1"/>
                  </a:solidFill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実績報告</a:t>
              </a:r>
              <a:endParaRPr kumimoji="1" lang="ja-JP" altLang="en-US" dirty="0">
                <a:solidFill>
                  <a:schemeClr val="bg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endParaRPr>
            </a:p>
          </p:txBody>
        </p:sp>
      </p:grpSp>
      <p:sp>
        <p:nvSpPr>
          <p:cNvPr id="64" name="角丸四角形 63"/>
          <p:cNvSpPr/>
          <p:nvPr/>
        </p:nvSpPr>
        <p:spPr>
          <a:xfrm>
            <a:off x="9417600" y="6055877"/>
            <a:ext cx="2128441" cy="452288"/>
          </a:xfrm>
          <a:prstGeom prst="roundRect">
            <a:avLst/>
          </a:prstGeom>
          <a:solidFill>
            <a:srgbClr val="E9275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ja-JP" altLang="en-US" sz="1600" b="1" dirty="0" smtClean="0"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定期的に検査実施</a:t>
            </a:r>
            <a:endParaRPr lang="en-US" altLang="ja-JP" sz="1600" b="1" dirty="0" smtClean="0">
              <a:solidFill>
                <a:schemeClr val="bg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50" name="右矢印 49"/>
          <p:cNvSpPr/>
          <p:nvPr/>
        </p:nvSpPr>
        <p:spPr>
          <a:xfrm rot="5400000">
            <a:off x="4325746" y="2678582"/>
            <a:ext cx="258253" cy="1037627"/>
          </a:xfrm>
          <a:prstGeom prst="rightArrow">
            <a:avLst/>
          </a:prstGeom>
          <a:solidFill>
            <a:srgbClr val="F9C3CF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7" name="テキスト ボックス 86"/>
          <p:cNvSpPr txBox="1"/>
          <p:nvPr/>
        </p:nvSpPr>
        <p:spPr>
          <a:xfrm>
            <a:off x="6441245" y="1865346"/>
            <a:ext cx="2420148" cy="95410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1400" b="1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○</a:t>
            </a:r>
            <a:r>
              <a:rPr lang="en-US" altLang="ja-JP" sz="1400" b="1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3</a:t>
            </a:r>
            <a:r>
              <a:rPr lang="ja-JP" altLang="en-US" sz="1400" b="1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日に１回、定期的に</a:t>
            </a:r>
            <a:endParaRPr lang="en-US" altLang="ja-JP" sz="1400" b="1" dirty="0" smtClean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r>
              <a:rPr lang="ja-JP" altLang="en-US" sz="1400" b="1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　</a:t>
            </a:r>
            <a:r>
              <a:rPr lang="ja-JP" altLang="en-US" sz="1400" b="1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検査を実施</a:t>
            </a:r>
            <a:endParaRPr lang="en-US" altLang="ja-JP" sz="1400" b="1" dirty="0" smtClean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r>
              <a:rPr lang="ja-JP" altLang="en-US" sz="1400" b="1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○</a:t>
            </a:r>
            <a:r>
              <a:rPr lang="ja-JP" altLang="en-US" sz="1400" b="1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鼻腔ぬぐい液の自己採取</a:t>
            </a:r>
            <a:endParaRPr lang="en-US" altLang="ja-JP" sz="1400" b="1" dirty="0" smtClean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r>
              <a:rPr lang="ja-JP" altLang="en-US" sz="1400" b="1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　により検査を実施</a:t>
            </a:r>
            <a:endParaRPr lang="en-US" altLang="ja-JP" sz="1400" b="1" dirty="0" smtClean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88" name="角丸四角形 87"/>
          <p:cNvSpPr/>
          <p:nvPr/>
        </p:nvSpPr>
        <p:spPr>
          <a:xfrm>
            <a:off x="6459576" y="3267062"/>
            <a:ext cx="1354076" cy="455092"/>
          </a:xfrm>
          <a:prstGeom prst="roundRect">
            <a:avLst/>
          </a:prstGeom>
          <a:solidFill>
            <a:srgbClr val="E9275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ja-JP" altLang="en-US" sz="1600" b="1" dirty="0" smtClean="0"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陽性判明時</a:t>
            </a:r>
            <a:endParaRPr lang="en-US" altLang="ja-JP" sz="1600" b="1" dirty="0" smtClean="0">
              <a:solidFill>
                <a:schemeClr val="bg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90" name="右矢印 89"/>
          <p:cNvSpPr/>
          <p:nvPr/>
        </p:nvSpPr>
        <p:spPr>
          <a:xfrm rot="5400000">
            <a:off x="7534477" y="2533526"/>
            <a:ext cx="258253" cy="1037627"/>
          </a:xfrm>
          <a:prstGeom prst="rightArrow">
            <a:avLst/>
          </a:prstGeom>
          <a:solidFill>
            <a:srgbClr val="F9C3CF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91" name="テキスト ボックス 90"/>
          <p:cNvSpPr txBox="1"/>
          <p:nvPr/>
        </p:nvSpPr>
        <p:spPr>
          <a:xfrm>
            <a:off x="6456096" y="3765692"/>
            <a:ext cx="2439855" cy="2769989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1400" b="1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○症状がない場合は医療機関の受診を控え、自宅療養をしてください</a:t>
            </a:r>
            <a:r>
              <a:rPr lang="ja-JP" altLang="en-US" sz="1400" b="1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。</a:t>
            </a:r>
            <a:endParaRPr lang="en-US" altLang="ja-JP" sz="1200" b="1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r>
              <a:rPr lang="ja-JP" altLang="en-US" sz="105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○① </a:t>
            </a:r>
            <a:r>
              <a:rPr lang="en-US" altLang="ja-JP" sz="105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65</a:t>
            </a:r>
            <a:r>
              <a:rPr lang="ja-JP" altLang="en-US" sz="105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歳以上の方</a:t>
            </a:r>
          </a:p>
          <a:p>
            <a:r>
              <a:rPr lang="ja-JP" altLang="en-US" sz="105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　</a:t>
            </a:r>
            <a:r>
              <a:rPr lang="ja-JP" altLang="en-US" sz="105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② </a:t>
            </a:r>
            <a:r>
              <a:rPr lang="ja-JP" altLang="en-US" sz="105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入院を要する方</a:t>
            </a:r>
          </a:p>
          <a:p>
            <a:r>
              <a:rPr lang="ja-JP" altLang="en-US" sz="105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　</a:t>
            </a:r>
            <a:r>
              <a:rPr lang="ja-JP" altLang="en-US" sz="105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③ </a:t>
            </a:r>
            <a:r>
              <a:rPr lang="ja-JP" altLang="en-US" sz="105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新型コロナ治療が必要</a:t>
            </a:r>
            <a:r>
              <a:rPr lang="ja-JP" altLang="en-US" sz="105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な</a:t>
            </a:r>
            <a:endParaRPr lang="en-US" altLang="ja-JP" sz="1050" dirty="0" smtClean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r>
              <a:rPr lang="ja-JP" altLang="en-US" sz="105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　</a:t>
            </a:r>
            <a:r>
              <a:rPr lang="ja-JP" altLang="en-US" sz="105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　 重症化</a:t>
            </a:r>
            <a:r>
              <a:rPr lang="ja-JP" altLang="en-US" sz="105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リスクのある方</a:t>
            </a:r>
          </a:p>
          <a:p>
            <a:r>
              <a:rPr lang="ja-JP" altLang="en-US" sz="105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　</a:t>
            </a:r>
            <a:r>
              <a:rPr lang="ja-JP" altLang="en-US" sz="105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④ </a:t>
            </a:r>
            <a:r>
              <a:rPr lang="ja-JP" altLang="en-US" sz="105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妊婦の方</a:t>
            </a:r>
          </a:p>
          <a:p>
            <a:r>
              <a:rPr lang="ja-JP" altLang="en-US" sz="105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⇒症状</a:t>
            </a:r>
            <a:r>
              <a:rPr lang="ja-JP" altLang="en-US" sz="105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発生時には</a:t>
            </a:r>
            <a:r>
              <a:rPr lang="ja-JP" altLang="en-US" sz="105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、連携医療機関等</a:t>
            </a:r>
            <a:endParaRPr lang="en-US" altLang="ja-JP" sz="1050" dirty="0" smtClean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r>
              <a:rPr lang="ja-JP" altLang="en-US" sz="105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　</a:t>
            </a:r>
            <a:r>
              <a:rPr lang="ja-JP" altLang="en-US" sz="105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に受診</a:t>
            </a:r>
            <a:r>
              <a:rPr lang="ja-JP" altLang="en-US" sz="105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してください</a:t>
            </a:r>
            <a:r>
              <a:rPr lang="ja-JP" altLang="en-US" sz="105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。</a:t>
            </a:r>
            <a:endParaRPr lang="en-US" altLang="ja-JP" sz="1050" dirty="0" smtClean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endParaRPr lang="en-US" altLang="ja-JP" sz="1100" dirty="0" smtClean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r>
              <a:rPr lang="ja-JP" altLang="en-US" sz="1100" b="1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○</a:t>
            </a:r>
            <a:r>
              <a:rPr lang="ja-JP" altLang="en-US" sz="11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上記①～④に該当しない方</a:t>
            </a:r>
            <a:endParaRPr lang="en-US" altLang="ja-JP" sz="1100" dirty="0" smtClean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r>
              <a:rPr lang="ja-JP" altLang="en-US" sz="11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⇒受検者ご自身で大阪府陽性者登録センターに</a:t>
            </a:r>
            <a:r>
              <a:rPr lang="en-US" altLang="ja-JP" sz="11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WEB</a:t>
            </a:r>
            <a:r>
              <a:rPr lang="ja-JP" altLang="en-US" sz="11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による登録をお願い</a:t>
            </a:r>
            <a:r>
              <a:rPr lang="ja-JP" altLang="en-US" sz="11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します。</a:t>
            </a:r>
            <a:endParaRPr lang="ja-JP" altLang="en-US" sz="11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pic>
        <p:nvPicPr>
          <p:cNvPr id="13" name="図 1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31967" y="1187060"/>
            <a:ext cx="778056" cy="778056"/>
          </a:xfrm>
          <a:prstGeom prst="rect">
            <a:avLst/>
          </a:prstGeom>
        </p:spPr>
      </p:pic>
      <p:pic>
        <p:nvPicPr>
          <p:cNvPr id="16" name="図 15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43007" y="2760797"/>
            <a:ext cx="617786" cy="808712"/>
          </a:xfrm>
          <a:prstGeom prst="rect">
            <a:avLst/>
          </a:prstGeom>
        </p:spPr>
      </p:pic>
      <p:sp>
        <p:nvSpPr>
          <p:cNvPr id="92" name="角丸四角形 91"/>
          <p:cNvSpPr/>
          <p:nvPr/>
        </p:nvSpPr>
        <p:spPr>
          <a:xfrm>
            <a:off x="251645" y="1418853"/>
            <a:ext cx="1391573" cy="420478"/>
          </a:xfrm>
          <a:prstGeom prst="roundRect">
            <a:avLst/>
          </a:prstGeom>
          <a:solidFill>
            <a:srgbClr val="E9275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ja-JP" altLang="en-US" sz="1600" b="1" dirty="0" smtClean="0"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事前準備</a:t>
            </a:r>
            <a:endParaRPr lang="en-US" altLang="ja-JP" sz="1600" b="1" dirty="0" smtClean="0">
              <a:solidFill>
                <a:schemeClr val="bg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93" name="テキスト ボックス 92"/>
          <p:cNvSpPr txBox="1"/>
          <p:nvPr/>
        </p:nvSpPr>
        <p:spPr>
          <a:xfrm>
            <a:off x="273782" y="2083967"/>
            <a:ext cx="2420148" cy="2554545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1600" b="1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○</a:t>
            </a:r>
            <a:r>
              <a:rPr lang="ja-JP" altLang="en-US" sz="1600" b="1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抗原</a:t>
            </a:r>
            <a:r>
              <a:rPr lang="ja-JP" altLang="en-US" sz="1600" b="1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キットの使用方法、</a:t>
            </a:r>
            <a:endParaRPr lang="en-US" altLang="ja-JP" sz="1600" b="1" dirty="0" smtClean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r>
              <a:rPr lang="ja-JP" altLang="en-US" sz="1600" b="1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　</a:t>
            </a:r>
            <a:r>
              <a:rPr lang="ja-JP" altLang="en-US" sz="1600" b="1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判定方法等を研修資料</a:t>
            </a:r>
            <a:endParaRPr lang="en-US" altLang="ja-JP" sz="1600" b="1" dirty="0" smtClean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r>
              <a:rPr lang="ja-JP" altLang="en-US" sz="1600" b="1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　</a:t>
            </a:r>
            <a:r>
              <a:rPr lang="ja-JP" altLang="en-US" sz="1600" b="1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で自己学習</a:t>
            </a:r>
            <a:endParaRPr lang="en-US" altLang="ja-JP" sz="1600" b="1" dirty="0" smtClean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r>
              <a:rPr lang="ja-JP" altLang="en-US" sz="1600" b="1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○検査管理者の配置</a:t>
            </a:r>
            <a:endParaRPr lang="en-US" altLang="ja-JP" sz="1600" b="1" dirty="0" smtClean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r>
              <a:rPr lang="ja-JP" altLang="en-US" sz="1600" b="1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○検査実施日時（スケ</a:t>
            </a:r>
            <a:endParaRPr lang="en-US" altLang="ja-JP" sz="1600" b="1" dirty="0" smtClean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r>
              <a:rPr lang="ja-JP" altLang="en-US" sz="1600" b="1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　</a:t>
            </a:r>
            <a:r>
              <a:rPr lang="ja-JP" altLang="en-US" sz="1600" b="1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ジュール）、検査場所</a:t>
            </a:r>
            <a:endParaRPr lang="en-US" altLang="ja-JP" sz="1600" b="1" dirty="0" smtClean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r>
              <a:rPr lang="ja-JP" altLang="en-US" sz="1600" b="1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　</a:t>
            </a:r>
            <a:r>
              <a:rPr lang="ja-JP" altLang="en-US" sz="1600" b="1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の設置等</a:t>
            </a:r>
            <a:endParaRPr lang="en-US" altLang="ja-JP" sz="1600" b="1" dirty="0" smtClean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r>
              <a:rPr lang="ja-JP" altLang="en-US" sz="1600" b="1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○陽性</a:t>
            </a:r>
            <a:r>
              <a:rPr lang="ja-JP" altLang="en-US" sz="1600" b="1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判明時</a:t>
            </a:r>
            <a:r>
              <a:rPr lang="ja-JP" altLang="en-US" sz="1600" b="1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の対応を事</a:t>
            </a:r>
            <a:endParaRPr lang="en-US" altLang="ja-JP" sz="1600" b="1" dirty="0" smtClean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r>
              <a:rPr lang="ja-JP" altLang="en-US" sz="1600" b="1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　</a:t>
            </a:r>
            <a:r>
              <a:rPr lang="ja-JP" altLang="en-US" sz="1600" b="1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前に取り決め（連携医</a:t>
            </a:r>
            <a:endParaRPr lang="en-US" altLang="ja-JP" sz="1600" b="1" dirty="0" smtClean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r>
              <a:rPr lang="ja-JP" altLang="en-US" sz="1600" b="1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　</a:t>
            </a:r>
            <a:r>
              <a:rPr lang="ja-JP" altLang="en-US" sz="1600" b="1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療機関との調整など）</a:t>
            </a:r>
            <a:endParaRPr lang="en-US" altLang="ja-JP" sz="1600" b="1" dirty="0" smtClean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94" name="正方形/長方形 93"/>
          <p:cNvSpPr/>
          <p:nvPr/>
        </p:nvSpPr>
        <p:spPr>
          <a:xfrm>
            <a:off x="143696" y="1316883"/>
            <a:ext cx="2669436" cy="5287052"/>
          </a:xfrm>
          <a:prstGeom prst="rect">
            <a:avLst/>
          </a:prstGeom>
          <a:noFill/>
          <a:ln>
            <a:solidFill>
              <a:srgbClr val="E9234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5" name="二等辺三角形 94"/>
          <p:cNvSpPr/>
          <p:nvPr/>
        </p:nvSpPr>
        <p:spPr>
          <a:xfrm rot="5400000">
            <a:off x="2142818" y="3727235"/>
            <a:ext cx="1711660" cy="235741"/>
          </a:xfrm>
          <a:prstGeom prst="triangle">
            <a:avLst/>
          </a:prstGeom>
          <a:solidFill>
            <a:srgbClr val="D4163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6" name="テキスト ボックス 95"/>
          <p:cNvSpPr txBox="1"/>
          <p:nvPr/>
        </p:nvSpPr>
        <p:spPr>
          <a:xfrm>
            <a:off x="9417600" y="4561678"/>
            <a:ext cx="2420148" cy="1077218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1600" b="1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○</a:t>
            </a:r>
            <a:r>
              <a:rPr lang="ja-JP" altLang="en-US" sz="1600" b="1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抗原</a:t>
            </a:r>
            <a:r>
              <a:rPr lang="ja-JP" altLang="en-US" sz="1600" b="1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キット実績報告数</a:t>
            </a:r>
            <a:endParaRPr lang="en-US" altLang="ja-JP" sz="1600" b="1" dirty="0" smtClean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r>
              <a:rPr lang="ja-JP" altLang="en-US" sz="1600" b="1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　</a:t>
            </a:r>
            <a:r>
              <a:rPr lang="ja-JP" altLang="en-US" sz="1600" b="1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に応じて、約</a:t>
            </a:r>
            <a:r>
              <a:rPr lang="en-US" altLang="ja-JP" sz="1600" b="1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1</a:t>
            </a:r>
            <a:r>
              <a:rPr lang="ja-JP" altLang="en-US" sz="1600" b="1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か月</a:t>
            </a:r>
            <a:r>
              <a:rPr lang="ja-JP" altLang="en-US" sz="1600" b="1" dirty="0" err="1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ご</a:t>
            </a:r>
            <a:endParaRPr lang="en-US" altLang="ja-JP" sz="1600" b="1" dirty="0" smtClean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r>
              <a:rPr lang="ja-JP" altLang="en-US" sz="1600" b="1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　</a:t>
            </a:r>
            <a:r>
              <a:rPr lang="ja-JP" altLang="en-US" sz="1600" b="1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とに定期的に事務局か</a:t>
            </a:r>
            <a:endParaRPr lang="en-US" altLang="ja-JP" sz="1600" b="1" dirty="0" smtClean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r>
              <a:rPr lang="ja-JP" altLang="en-US" sz="1600" b="1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　</a:t>
            </a:r>
            <a:r>
              <a:rPr lang="ja-JP" altLang="en-US" sz="1600" b="1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ら配送</a:t>
            </a:r>
            <a:endParaRPr lang="en-US" altLang="ja-JP" sz="1000" b="1" dirty="0" smtClean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pic>
        <p:nvPicPr>
          <p:cNvPr id="97" name="図 9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75859" y="1332289"/>
            <a:ext cx="930022" cy="820745"/>
          </a:xfrm>
          <a:prstGeom prst="rect">
            <a:avLst/>
          </a:prstGeom>
        </p:spPr>
      </p:pic>
      <p:sp>
        <p:nvSpPr>
          <p:cNvPr id="99" name="テキスト ボックス 98"/>
          <p:cNvSpPr txBox="1"/>
          <p:nvPr/>
        </p:nvSpPr>
        <p:spPr>
          <a:xfrm>
            <a:off x="9417600" y="2145243"/>
            <a:ext cx="2420148" cy="1508105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1600" b="1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○検査をした翌日</a:t>
            </a:r>
            <a:r>
              <a:rPr lang="en-US" altLang="ja-JP" sz="1600" b="1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13</a:t>
            </a:r>
            <a:r>
              <a:rPr lang="ja-JP" altLang="en-US" sz="1600" b="1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時</a:t>
            </a:r>
          </a:p>
          <a:p>
            <a:r>
              <a:rPr lang="ja-JP" altLang="en-US" sz="1600" b="1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　までに、施設ごと</a:t>
            </a:r>
            <a:r>
              <a:rPr lang="ja-JP" altLang="en-US" sz="1600" b="1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に</a:t>
            </a:r>
            <a:endParaRPr lang="en-US" altLang="ja-JP" sz="1600" b="1" dirty="0" smtClean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r>
              <a:rPr lang="ja-JP" altLang="en-US" sz="1600" b="1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　</a:t>
            </a:r>
            <a:r>
              <a:rPr lang="ja-JP" altLang="en-US" sz="1600" b="1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検査</a:t>
            </a:r>
            <a:r>
              <a:rPr lang="ja-JP" altLang="en-US" sz="1600" b="1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件数、検査結果</a:t>
            </a:r>
            <a:r>
              <a:rPr lang="ja-JP" altLang="en-US" sz="1600" b="1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等</a:t>
            </a:r>
            <a:endParaRPr lang="en-US" altLang="ja-JP" sz="1600" b="1" dirty="0" smtClean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r>
              <a:rPr lang="ja-JP" altLang="en-US" sz="1600" b="1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　</a:t>
            </a:r>
            <a:r>
              <a:rPr lang="ja-JP" altLang="en-US" sz="1600" b="1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を報告</a:t>
            </a:r>
            <a:r>
              <a:rPr lang="ja-JP" altLang="en-US" sz="1600" b="1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　</a:t>
            </a:r>
            <a:endParaRPr lang="en-US" altLang="ja-JP" sz="1600" b="1" dirty="0" smtClean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r>
              <a:rPr lang="ja-JP" altLang="en-US" sz="1400" b="1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　</a:t>
            </a:r>
            <a:r>
              <a:rPr lang="en-US" altLang="ja-JP" sz="1400" b="1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※</a:t>
            </a:r>
            <a:r>
              <a:rPr lang="ja-JP" altLang="en-US" sz="1400" b="1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本報告を元に次回分の</a:t>
            </a:r>
            <a:endParaRPr lang="en-US" altLang="ja-JP" sz="1400" b="1" dirty="0" smtClean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r>
              <a:rPr lang="ja-JP" altLang="en-US" sz="1400" b="1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　　</a:t>
            </a:r>
            <a:r>
              <a:rPr lang="ja-JP" altLang="en-US" sz="1400" b="1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抗原</a:t>
            </a:r>
            <a:r>
              <a:rPr lang="ja-JP" altLang="en-US" sz="1400" b="1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キット数を決定</a:t>
            </a:r>
            <a:endParaRPr lang="en-US" altLang="ja-JP" sz="1400" b="1" dirty="0" smtClean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100" name="角丸四角形 99"/>
          <p:cNvSpPr/>
          <p:nvPr/>
        </p:nvSpPr>
        <p:spPr>
          <a:xfrm>
            <a:off x="9410614" y="1450683"/>
            <a:ext cx="1424442" cy="589040"/>
          </a:xfrm>
          <a:prstGeom prst="roundRect">
            <a:avLst/>
          </a:prstGeom>
          <a:solidFill>
            <a:srgbClr val="E9275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en-US" altLang="ja-JP" sz="1600" b="1" dirty="0" smtClean="0"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Web</a:t>
            </a:r>
            <a:r>
              <a:rPr lang="ja-JP" altLang="en-US" sz="1600" b="1" dirty="0" smtClean="0"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フォーム</a:t>
            </a:r>
            <a:endParaRPr lang="en-US" altLang="ja-JP" sz="1600" b="1" dirty="0" smtClean="0">
              <a:solidFill>
                <a:schemeClr val="bg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ctr"/>
            <a:r>
              <a:rPr lang="ja-JP" altLang="en-US" sz="1600" b="1" dirty="0" smtClean="0"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で実績報告</a:t>
            </a:r>
            <a:endParaRPr lang="en-US" altLang="ja-JP" sz="1600" b="1" dirty="0" smtClean="0">
              <a:solidFill>
                <a:schemeClr val="bg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101" name="右矢印 100"/>
          <p:cNvSpPr/>
          <p:nvPr/>
        </p:nvSpPr>
        <p:spPr>
          <a:xfrm rot="5400000">
            <a:off x="10462583" y="5332222"/>
            <a:ext cx="258253" cy="1037627"/>
          </a:xfrm>
          <a:prstGeom prst="rightArrow">
            <a:avLst/>
          </a:prstGeom>
          <a:solidFill>
            <a:srgbClr val="F9C3CF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2" name="正方形/長方形 101"/>
          <p:cNvSpPr/>
          <p:nvPr/>
        </p:nvSpPr>
        <p:spPr>
          <a:xfrm>
            <a:off x="9303331" y="1333264"/>
            <a:ext cx="2669436" cy="5270671"/>
          </a:xfrm>
          <a:prstGeom prst="rect">
            <a:avLst/>
          </a:prstGeom>
          <a:noFill/>
          <a:ln>
            <a:solidFill>
              <a:srgbClr val="E9234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8" name="図 7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4274" y="3111372"/>
            <a:ext cx="228906" cy="471507"/>
          </a:xfrm>
          <a:prstGeom prst="rect">
            <a:avLst/>
          </a:prstGeom>
        </p:spPr>
      </p:pic>
      <p:pic>
        <p:nvPicPr>
          <p:cNvPr id="54" name="図 53">
            <a:extLst>
              <a:ext uri="{FF2B5EF4-FFF2-40B4-BE49-F238E27FC236}">
                <a16:creationId xmlns:a16="http://schemas.microsoft.com/office/drawing/2014/main" id="{5396C9ED-AD1C-4778-BF48-0045A9F47699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6880" y="5089446"/>
            <a:ext cx="1594537" cy="1279175"/>
          </a:xfrm>
          <a:prstGeom prst="rect">
            <a:avLst/>
          </a:prstGeom>
        </p:spPr>
      </p:pic>
      <p:pic>
        <p:nvPicPr>
          <p:cNvPr id="2" name="図 1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6617" y="1181835"/>
            <a:ext cx="946106" cy="946106"/>
          </a:xfrm>
          <a:prstGeom prst="rect">
            <a:avLst/>
          </a:prstGeom>
        </p:spPr>
      </p:pic>
      <p:sp>
        <p:nvSpPr>
          <p:cNvPr id="56" name="テキスト ボックス 55"/>
          <p:cNvSpPr txBox="1"/>
          <p:nvPr/>
        </p:nvSpPr>
        <p:spPr>
          <a:xfrm>
            <a:off x="3413463" y="5464155"/>
            <a:ext cx="2518355" cy="73866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altLang="ja-JP" sz="1400" b="1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※</a:t>
            </a:r>
            <a:r>
              <a:rPr lang="ja-JP" altLang="en-US" sz="1400" b="1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直射日光や高温多湿の</a:t>
            </a:r>
            <a:endParaRPr lang="en-US" altLang="ja-JP" sz="1400" b="1" dirty="0" smtClean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r>
              <a:rPr lang="ja-JP" altLang="en-US" sz="1400" b="1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　</a:t>
            </a:r>
            <a:r>
              <a:rPr lang="ja-JP" altLang="en-US" sz="1400" b="1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場所を避け、２～</a:t>
            </a:r>
            <a:r>
              <a:rPr lang="en-US" altLang="ja-JP" sz="1400" b="1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30</a:t>
            </a:r>
            <a:r>
              <a:rPr lang="ja-JP" altLang="en-US" sz="1400" b="1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℃で</a:t>
            </a:r>
            <a:endParaRPr lang="en-US" altLang="ja-JP" sz="1400" b="1" dirty="0" smtClean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r>
              <a:rPr lang="ja-JP" altLang="en-US" sz="1400" b="1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　</a:t>
            </a:r>
            <a:r>
              <a:rPr lang="ja-JP" altLang="en-US" sz="1400" b="1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保管</a:t>
            </a:r>
            <a:endParaRPr lang="en-US" altLang="ja-JP" sz="1400" b="1" dirty="0" smtClean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11110523" y="107480"/>
            <a:ext cx="962500" cy="358288"/>
          </a:xfrm>
          <a:prstGeom prst="rect">
            <a:avLst/>
          </a:prstGeom>
          <a:solidFill>
            <a:schemeClr val="bg1"/>
          </a:solidFill>
          <a:ln>
            <a:solidFill>
              <a:srgbClr val="D416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rgbClr val="08543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別添３</a:t>
            </a:r>
            <a:endParaRPr kumimoji="1" lang="ja-JP" altLang="en-US" dirty="0">
              <a:solidFill>
                <a:srgbClr val="08543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角丸四角形 8"/>
          <p:cNvSpPr/>
          <p:nvPr/>
        </p:nvSpPr>
        <p:spPr>
          <a:xfrm>
            <a:off x="6345423" y="3710526"/>
            <a:ext cx="2631754" cy="2893409"/>
          </a:xfrm>
          <a:prstGeom prst="roundRect">
            <a:avLst/>
          </a:prstGeom>
          <a:noFill/>
          <a:ln w="571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正方形/長方形 9"/>
          <p:cNvSpPr/>
          <p:nvPr/>
        </p:nvSpPr>
        <p:spPr>
          <a:xfrm>
            <a:off x="10712280" y="600102"/>
            <a:ext cx="1442637" cy="615887"/>
          </a:xfrm>
          <a:prstGeom prst="rect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b="1" dirty="0" smtClean="0"/>
              <a:t>青枠については</a:t>
            </a:r>
            <a:r>
              <a:rPr kumimoji="1" lang="en-US" altLang="ja-JP" sz="1400" b="1" dirty="0" smtClean="0"/>
              <a:t>9/26</a:t>
            </a:r>
            <a:r>
              <a:rPr kumimoji="1" lang="ja-JP" altLang="en-US" sz="1400" b="1" dirty="0" smtClean="0"/>
              <a:t>～変更</a:t>
            </a:r>
            <a:endParaRPr kumimoji="1" lang="ja-JP" altLang="en-US" sz="1400" b="1" dirty="0"/>
          </a:p>
        </p:txBody>
      </p:sp>
    </p:spTree>
    <p:extLst>
      <p:ext uri="{BB962C8B-B14F-4D97-AF65-F5344CB8AC3E}">
        <p14:creationId xmlns:p14="http://schemas.microsoft.com/office/powerpoint/2010/main" val="1282545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正方形/長方形 51"/>
          <p:cNvSpPr/>
          <p:nvPr/>
        </p:nvSpPr>
        <p:spPr>
          <a:xfrm>
            <a:off x="0" y="4083"/>
            <a:ext cx="12192000" cy="528786"/>
          </a:xfrm>
          <a:prstGeom prst="rect">
            <a:avLst/>
          </a:prstGeom>
          <a:solidFill>
            <a:srgbClr val="D4163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b="1" dirty="0" smtClean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高齢者施設等（入所系・居住系）の従事者への抗原定性検査による定期</a:t>
            </a:r>
            <a:r>
              <a:rPr lang="ja-JP" altLang="en-US" sz="2000" b="1" dirty="0" smtClean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検査のフロー②</a:t>
            </a:r>
            <a:endParaRPr kumimoji="1" lang="ja-JP" altLang="en-US" sz="2000" b="1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73569" y="1144739"/>
            <a:ext cx="12034837" cy="5525221"/>
          </a:xfrm>
          <a:prstGeom prst="rect">
            <a:avLst/>
          </a:prstGeom>
          <a:noFill/>
          <a:ln w="28575">
            <a:solidFill>
              <a:srgbClr val="F06C88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2" name="正方形/長方形 41"/>
          <p:cNvSpPr/>
          <p:nvPr/>
        </p:nvSpPr>
        <p:spPr>
          <a:xfrm>
            <a:off x="3394936" y="1762120"/>
            <a:ext cx="2669436" cy="4793540"/>
          </a:xfrm>
          <a:prstGeom prst="rect">
            <a:avLst/>
          </a:prstGeom>
          <a:noFill/>
          <a:ln>
            <a:solidFill>
              <a:srgbClr val="E9234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6" name="二等辺三角形 45"/>
          <p:cNvSpPr/>
          <p:nvPr/>
        </p:nvSpPr>
        <p:spPr>
          <a:xfrm rot="5400000">
            <a:off x="5509801" y="3693698"/>
            <a:ext cx="1711660" cy="235741"/>
          </a:xfrm>
          <a:prstGeom prst="triangle">
            <a:avLst/>
          </a:prstGeom>
          <a:solidFill>
            <a:srgbClr val="D4163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8" name="角丸四角形 57"/>
          <p:cNvSpPr/>
          <p:nvPr/>
        </p:nvSpPr>
        <p:spPr>
          <a:xfrm>
            <a:off x="6779546" y="2880772"/>
            <a:ext cx="1964403" cy="457985"/>
          </a:xfrm>
          <a:prstGeom prst="roundRect">
            <a:avLst/>
          </a:prstGeom>
          <a:solidFill>
            <a:srgbClr val="E9275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ja-JP" altLang="en-US" sz="1600" b="1" dirty="0" smtClean="0"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保健所への連絡</a:t>
            </a:r>
            <a:endParaRPr lang="en-US" altLang="ja-JP" sz="1600" b="1" dirty="0" smtClean="0">
              <a:solidFill>
                <a:schemeClr val="bg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grpSp>
        <p:nvGrpSpPr>
          <p:cNvPr id="6" name="グループ化 5"/>
          <p:cNvGrpSpPr/>
          <p:nvPr/>
        </p:nvGrpSpPr>
        <p:grpSpPr>
          <a:xfrm>
            <a:off x="167804" y="1249628"/>
            <a:ext cx="11729433" cy="393315"/>
            <a:chOff x="302996" y="747337"/>
            <a:chExt cx="11729433" cy="393315"/>
          </a:xfrm>
          <a:solidFill>
            <a:srgbClr val="F06C88"/>
          </a:solidFill>
        </p:grpSpPr>
        <p:sp>
          <p:nvSpPr>
            <p:cNvPr id="48" name="右矢印 47"/>
            <p:cNvSpPr/>
            <p:nvPr/>
          </p:nvSpPr>
          <p:spPr>
            <a:xfrm>
              <a:off x="302996" y="747337"/>
              <a:ext cx="11729433" cy="393315"/>
            </a:xfrm>
            <a:prstGeom prst="rightArrow">
              <a:avLst>
                <a:gd name="adj1" fmla="val 100000"/>
                <a:gd name="adj2" fmla="val 70988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endParaRPr>
            </a:p>
          </p:txBody>
        </p:sp>
        <p:sp>
          <p:nvSpPr>
            <p:cNvPr id="49" name="テキスト ボックス 48"/>
            <p:cNvSpPr txBox="1"/>
            <p:nvPr/>
          </p:nvSpPr>
          <p:spPr>
            <a:xfrm>
              <a:off x="3364717" y="757326"/>
              <a:ext cx="2556398" cy="369332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dirty="0" smtClean="0">
                  <a:solidFill>
                    <a:schemeClr val="bg1"/>
                  </a:solidFill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陽性判明時</a:t>
              </a:r>
              <a:endParaRPr kumimoji="1" lang="ja-JP" altLang="en-US" dirty="0">
                <a:solidFill>
                  <a:schemeClr val="bg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endParaRPr>
            </a:p>
          </p:txBody>
        </p:sp>
        <p:sp>
          <p:nvSpPr>
            <p:cNvPr id="51" name="テキスト ボックス 50"/>
            <p:cNvSpPr txBox="1"/>
            <p:nvPr/>
          </p:nvSpPr>
          <p:spPr>
            <a:xfrm>
              <a:off x="7414414" y="762724"/>
              <a:ext cx="3182502" cy="369332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dirty="0" smtClean="0">
                  <a:solidFill>
                    <a:schemeClr val="bg1"/>
                  </a:solidFill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陽性判明後</a:t>
              </a:r>
              <a:endParaRPr kumimoji="1" lang="ja-JP" altLang="en-US" dirty="0">
                <a:solidFill>
                  <a:schemeClr val="bg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endParaRPr>
            </a:p>
          </p:txBody>
        </p:sp>
        <p:sp>
          <p:nvSpPr>
            <p:cNvPr id="53" name="テキスト ボックス 52"/>
            <p:cNvSpPr txBox="1"/>
            <p:nvPr/>
          </p:nvSpPr>
          <p:spPr>
            <a:xfrm>
              <a:off x="414111" y="747337"/>
              <a:ext cx="2394818" cy="369332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dirty="0" smtClean="0">
                  <a:solidFill>
                    <a:schemeClr val="bg1"/>
                  </a:solidFill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（事前の準備）</a:t>
              </a:r>
              <a:endParaRPr kumimoji="1" lang="ja-JP" altLang="en-US" dirty="0">
                <a:solidFill>
                  <a:schemeClr val="bg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endParaRPr>
            </a:p>
          </p:txBody>
        </p:sp>
      </p:grpSp>
      <p:sp>
        <p:nvSpPr>
          <p:cNvPr id="88" name="角丸四角形 87"/>
          <p:cNvSpPr/>
          <p:nvPr/>
        </p:nvSpPr>
        <p:spPr>
          <a:xfrm>
            <a:off x="3483897" y="1900127"/>
            <a:ext cx="2087232" cy="455092"/>
          </a:xfrm>
          <a:prstGeom prst="roundRect">
            <a:avLst/>
          </a:prstGeom>
          <a:solidFill>
            <a:srgbClr val="E9275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ja-JP" altLang="en-US" sz="1600" b="1" dirty="0" smtClean="0"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陽性が判明</a:t>
            </a:r>
            <a:endParaRPr lang="en-US" altLang="ja-JP" sz="1600" b="1" dirty="0" smtClean="0">
              <a:solidFill>
                <a:schemeClr val="bg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91" name="テキスト ボックス 90"/>
          <p:cNvSpPr txBox="1"/>
          <p:nvPr/>
        </p:nvSpPr>
        <p:spPr>
          <a:xfrm>
            <a:off x="3483897" y="2522186"/>
            <a:ext cx="2420148" cy="738664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1400" b="1" dirty="0" smtClean="0">
                <a:solidFill>
                  <a:prstClr val="black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症状</a:t>
            </a:r>
            <a:r>
              <a:rPr lang="ja-JP" altLang="en-US" sz="1400" b="1" dirty="0">
                <a:solidFill>
                  <a:prstClr val="black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がない場合は医療機関の受診を控え、自宅療養をしてください</a:t>
            </a:r>
            <a:r>
              <a:rPr lang="ja-JP" altLang="en-US" sz="1400" b="1" dirty="0" smtClean="0">
                <a:solidFill>
                  <a:prstClr val="black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。</a:t>
            </a:r>
            <a:endParaRPr lang="ja-JP" altLang="en-US" sz="1400" b="1" dirty="0">
              <a:solidFill>
                <a:prstClr val="black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92" name="角丸四角形 91"/>
          <p:cNvSpPr/>
          <p:nvPr/>
        </p:nvSpPr>
        <p:spPr>
          <a:xfrm>
            <a:off x="265995" y="1922798"/>
            <a:ext cx="1391573" cy="444114"/>
          </a:xfrm>
          <a:prstGeom prst="roundRect">
            <a:avLst/>
          </a:prstGeom>
          <a:solidFill>
            <a:srgbClr val="E9275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ja-JP" altLang="en-US" sz="1600" b="1" dirty="0" smtClean="0"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事前準備</a:t>
            </a:r>
            <a:endParaRPr lang="en-US" altLang="ja-JP" sz="1600" b="1" dirty="0" smtClean="0">
              <a:solidFill>
                <a:schemeClr val="bg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93" name="テキスト ボックス 92"/>
          <p:cNvSpPr txBox="1"/>
          <p:nvPr/>
        </p:nvSpPr>
        <p:spPr>
          <a:xfrm>
            <a:off x="265995" y="2530274"/>
            <a:ext cx="2420148" cy="2062103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16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○施設において、</a:t>
            </a:r>
            <a:endParaRPr lang="en-US" altLang="ja-JP" sz="1600" dirty="0" smtClean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r>
              <a:rPr lang="ja-JP" altLang="en-US" sz="16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　</a:t>
            </a:r>
            <a:r>
              <a:rPr lang="ja-JP" altLang="en-US" sz="16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陽性</a:t>
            </a:r>
            <a:r>
              <a:rPr lang="ja-JP" altLang="en-US" sz="16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判明時</a:t>
            </a:r>
            <a:r>
              <a:rPr lang="ja-JP" altLang="en-US" sz="16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の対応を</a:t>
            </a:r>
            <a:endParaRPr lang="en-US" altLang="ja-JP" sz="1600" dirty="0" smtClean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r>
              <a:rPr lang="ja-JP" altLang="en-US" sz="16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　</a:t>
            </a:r>
            <a:r>
              <a:rPr lang="ja-JP" altLang="en-US" sz="16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事前に取り決め</a:t>
            </a:r>
            <a:endParaRPr lang="en-US" altLang="ja-JP" sz="1600" dirty="0" smtClean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r>
              <a:rPr lang="ja-JP" altLang="en-US" sz="16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　・連携医療機関との</a:t>
            </a:r>
            <a:endParaRPr lang="en-US" altLang="ja-JP" sz="1600" dirty="0" smtClean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r>
              <a:rPr lang="ja-JP" altLang="en-US" sz="16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　</a:t>
            </a:r>
            <a:r>
              <a:rPr lang="ja-JP" altLang="en-US" sz="16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　調整</a:t>
            </a:r>
            <a:endParaRPr lang="en-US" altLang="ja-JP" sz="1600" dirty="0" smtClean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r>
              <a:rPr lang="ja-JP" altLang="en-US" sz="16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　</a:t>
            </a:r>
            <a:r>
              <a:rPr lang="ja-JP" altLang="en-US" sz="16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・陽性者発生時の対応</a:t>
            </a:r>
            <a:endParaRPr lang="en-US" altLang="ja-JP" sz="1600" dirty="0" smtClean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r>
              <a:rPr lang="ja-JP" altLang="en-US" sz="16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　</a:t>
            </a:r>
            <a:r>
              <a:rPr lang="ja-JP" altLang="en-US" sz="16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　フローの確認</a:t>
            </a:r>
            <a:endParaRPr lang="en-US" altLang="ja-JP" sz="1600" dirty="0" smtClean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r>
              <a:rPr lang="ja-JP" altLang="en-US" sz="16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　</a:t>
            </a:r>
            <a:r>
              <a:rPr lang="ja-JP" altLang="en-US" sz="16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　　　　　　　など</a:t>
            </a:r>
            <a:endParaRPr lang="en-US" altLang="ja-JP" sz="1600" dirty="0" smtClean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94" name="正方形/長方形 93"/>
          <p:cNvSpPr/>
          <p:nvPr/>
        </p:nvSpPr>
        <p:spPr>
          <a:xfrm>
            <a:off x="192290" y="1777991"/>
            <a:ext cx="2669436" cy="4777669"/>
          </a:xfrm>
          <a:prstGeom prst="rect">
            <a:avLst/>
          </a:prstGeom>
          <a:noFill/>
          <a:ln>
            <a:solidFill>
              <a:srgbClr val="E9234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5" name="二等辺三角形 94"/>
          <p:cNvSpPr/>
          <p:nvPr/>
        </p:nvSpPr>
        <p:spPr>
          <a:xfrm rot="5400000">
            <a:off x="2309038" y="3659757"/>
            <a:ext cx="1711660" cy="235741"/>
          </a:xfrm>
          <a:prstGeom prst="triangle">
            <a:avLst/>
          </a:prstGeom>
          <a:solidFill>
            <a:srgbClr val="D4163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6" name="テキスト ボックス 95"/>
          <p:cNvSpPr txBox="1"/>
          <p:nvPr/>
        </p:nvSpPr>
        <p:spPr>
          <a:xfrm>
            <a:off x="6666890" y="3375444"/>
            <a:ext cx="5275596" cy="1077218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1600" b="1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○キットで陽性が判明した時点で施設から保健所へ連絡</a:t>
            </a:r>
            <a:endParaRPr lang="en-US" altLang="ja-JP" sz="1600" b="1" dirty="0" smtClean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r>
              <a:rPr lang="ja-JP" altLang="en-US" sz="1600" b="1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　</a:t>
            </a:r>
            <a:r>
              <a:rPr lang="ja-JP" altLang="en-US" sz="1600" b="1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・確定診断日　・出勤状況　</a:t>
            </a:r>
            <a:endParaRPr lang="en-US" altLang="ja-JP" sz="1600" b="1" dirty="0" smtClean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r>
              <a:rPr lang="ja-JP" altLang="en-US" sz="1600" b="1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　・入所者等との接触状況　などを報告</a:t>
            </a:r>
            <a:endParaRPr lang="en-US" altLang="ja-JP" sz="1600" b="1" dirty="0" smtClean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r>
              <a:rPr lang="ja-JP" altLang="en-US" sz="1600" b="1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○</a:t>
            </a:r>
            <a:r>
              <a:rPr lang="ja-JP" altLang="en-US" sz="1600" b="1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必要に応じて、入所者を含めた検査の</a:t>
            </a:r>
            <a:r>
              <a:rPr lang="ja-JP" altLang="en-US" sz="1600" b="1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実施　など</a:t>
            </a:r>
            <a:endParaRPr lang="ja-JP" altLang="en-US" sz="1600" b="1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102" name="正方形/長方形 101"/>
          <p:cNvSpPr/>
          <p:nvPr/>
        </p:nvSpPr>
        <p:spPr>
          <a:xfrm>
            <a:off x="6609142" y="1744060"/>
            <a:ext cx="5406646" cy="4811600"/>
          </a:xfrm>
          <a:prstGeom prst="rect">
            <a:avLst/>
          </a:prstGeom>
          <a:noFill/>
          <a:ln>
            <a:solidFill>
              <a:srgbClr val="E9234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7973" y="1642943"/>
            <a:ext cx="863348" cy="863348"/>
          </a:xfrm>
          <a:prstGeom prst="rect">
            <a:avLst/>
          </a:prstGeom>
        </p:spPr>
      </p:pic>
      <p:pic>
        <p:nvPicPr>
          <p:cNvPr id="8" name="図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6573" y="1781893"/>
            <a:ext cx="403249" cy="830626"/>
          </a:xfrm>
          <a:prstGeom prst="rect">
            <a:avLst/>
          </a:prstGeom>
        </p:spPr>
      </p:pic>
      <p:sp>
        <p:nvSpPr>
          <p:cNvPr id="4" name="テキスト ボックス 3"/>
          <p:cNvSpPr txBox="1"/>
          <p:nvPr/>
        </p:nvSpPr>
        <p:spPr>
          <a:xfrm>
            <a:off x="178551" y="691639"/>
            <a:ext cx="1194060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抗原定性検査で陽性が判明した時の施設での対応　</a:t>
            </a:r>
          </a:p>
        </p:txBody>
      </p:sp>
      <p:sp>
        <p:nvSpPr>
          <p:cNvPr id="57" name="テキスト ボックス 56"/>
          <p:cNvSpPr txBox="1"/>
          <p:nvPr/>
        </p:nvSpPr>
        <p:spPr>
          <a:xfrm>
            <a:off x="3483897" y="3452388"/>
            <a:ext cx="2420148" cy="2492990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1200" b="1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① </a:t>
            </a:r>
            <a:r>
              <a:rPr lang="en-US" altLang="ja-JP" sz="1200" b="1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65</a:t>
            </a:r>
            <a:r>
              <a:rPr lang="ja-JP" altLang="en-US" sz="1200" b="1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歳以上の方</a:t>
            </a:r>
            <a:endParaRPr lang="en-US" altLang="ja-JP" sz="1200" b="1" dirty="0" smtClean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r>
              <a:rPr lang="ja-JP" altLang="en-US" sz="1200" b="1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② 入院を要する方</a:t>
            </a:r>
          </a:p>
          <a:p>
            <a:r>
              <a:rPr lang="ja-JP" altLang="en-US" sz="1200" b="1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③ </a:t>
            </a:r>
            <a:r>
              <a:rPr lang="ja-JP" altLang="en-US" sz="1200" b="1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新型コロナ治療が必要</a:t>
            </a:r>
            <a:r>
              <a:rPr lang="ja-JP" altLang="en-US" sz="1200" b="1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な</a:t>
            </a:r>
            <a:endParaRPr lang="en-US" altLang="ja-JP" sz="1200" b="1" dirty="0" smtClean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r>
              <a:rPr lang="ja-JP" altLang="en-US" sz="1200" b="1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　</a:t>
            </a:r>
            <a:r>
              <a:rPr lang="ja-JP" altLang="en-US" sz="1200" b="1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 重症化</a:t>
            </a:r>
            <a:r>
              <a:rPr lang="ja-JP" altLang="en-US" sz="1200" b="1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リスクのある</a:t>
            </a:r>
            <a:r>
              <a:rPr lang="ja-JP" altLang="en-US" sz="1200" b="1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方</a:t>
            </a:r>
            <a:endParaRPr lang="en-US" altLang="ja-JP" sz="1200" b="1" dirty="0" smtClean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r>
              <a:rPr lang="ja-JP" altLang="en-US" sz="1200" b="1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④ </a:t>
            </a:r>
            <a:r>
              <a:rPr lang="ja-JP" altLang="en-US" sz="1200" b="1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妊婦の方</a:t>
            </a:r>
          </a:p>
          <a:p>
            <a:pPr marL="177800" indent="-177800"/>
            <a:r>
              <a:rPr lang="ja-JP" altLang="en-US" sz="1200" b="1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⇒症状発症時には、連携医療機関等</a:t>
            </a:r>
            <a:r>
              <a:rPr lang="ja-JP" altLang="en-US" sz="1200" b="1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に連絡のうえ</a:t>
            </a:r>
            <a:r>
              <a:rPr lang="ja-JP" altLang="en-US" sz="1200" b="1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、受診</a:t>
            </a:r>
            <a:r>
              <a:rPr lang="ja-JP" altLang="en-US" sz="1200" b="1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してください</a:t>
            </a:r>
            <a:r>
              <a:rPr lang="ja-JP" altLang="en-US" sz="1200" b="1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。</a:t>
            </a:r>
            <a:endParaRPr lang="ja-JP" altLang="en-US" sz="1200" b="1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endParaRPr lang="en-US" altLang="ja-JP" sz="1200" b="1" dirty="0" smtClean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r>
              <a:rPr lang="ja-JP" altLang="en-US" sz="1200" b="1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上記①～④に該当しない方</a:t>
            </a:r>
            <a:endParaRPr lang="en-US" altLang="ja-JP" sz="1200" b="1" dirty="0" smtClean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r>
              <a:rPr lang="ja-JP" altLang="en-US" sz="1200" b="1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⇒受検者</a:t>
            </a:r>
            <a:r>
              <a:rPr lang="ja-JP" altLang="en-US" sz="1200" b="1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ご自身で大阪府</a:t>
            </a:r>
            <a:r>
              <a:rPr lang="ja-JP" altLang="en-US" sz="1200" b="1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陽性者</a:t>
            </a:r>
            <a:endParaRPr lang="en-US" altLang="ja-JP" sz="1200" b="1" dirty="0" smtClean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r>
              <a:rPr lang="ja-JP" altLang="en-US" sz="1200" b="1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　</a:t>
            </a:r>
            <a:r>
              <a:rPr lang="ja-JP" altLang="en-US" sz="1200" b="1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登録</a:t>
            </a:r>
            <a:r>
              <a:rPr lang="ja-JP" altLang="en-US" sz="1200" b="1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センターに</a:t>
            </a:r>
            <a:r>
              <a:rPr lang="en-US" altLang="ja-JP" sz="1200" b="1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WEB</a:t>
            </a:r>
            <a:r>
              <a:rPr lang="ja-JP" altLang="en-US" sz="1200" b="1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に</a:t>
            </a:r>
            <a:r>
              <a:rPr lang="ja-JP" altLang="en-US" sz="1200" b="1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よる</a:t>
            </a:r>
            <a:endParaRPr lang="en-US" altLang="ja-JP" sz="1200" b="1" dirty="0" smtClean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r>
              <a:rPr lang="ja-JP" altLang="en-US" sz="1200" b="1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　</a:t>
            </a:r>
            <a:r>
              <a:rPr lang="ja-JP" altLang="en-US" sz="1200" b="1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登録</a:t>
            </a:r>
            <a:r>
              <a:rPr lang="ja-JP" altLang="en-US" sz="1200" b="1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をお願い</a:t>
            </a:r>
            <a:r>
              <a:rPr lang="ja-JP" altLang="en-US" sz="1200" b="1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します。</a:t>
            </a:r>
            <a:endParaRPr lang="en-US" altLang="ja-JP" sz="1200" b="1" dirty="0" smtClean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61" name="角丸四角形 60"/>
          <p:cNvSpPr/>
          <p:nvPr/>
        </p:nvSpPr>
        <p:spPr>
          <a:xfrm>
            <a:off x="6794891" y="4758189"/>
            <a:ext cx="1949058" cy="427536"/>
          </a:xfrm>
          <a:prstGeom prst="roundRect">
            <a:avLst/>
          </a:prstGeom>
          <a:solidFill>
            <a:srgbClr val="E9275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ja-JP" altLang="en-US" sz="1600" b="1" dirty="0" smtClean="0"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対応マニュアルなど</a:t>
            </a:r>
            <a:endParaRPr lang="en-US" altLang="ja-JP" sz="1600" b="1" dirty="0" smtClean="0">
              <a:solidFill>
                <a:schemeClr val="bg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62" name="テキスト ボックス 61"/>
          <p:cNvSpPr txBox="1"/>
          <p:nvPr/>
        </p:nvSpPr>
        <p:spPr>
          <a:xfrm>
            <a:off x="6666890" y="5245031"/>
            <a:ext cx="5275596" cy="1205458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1400" b="1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○社会</a:t>
            </a:r>
            <a:r>
              <a:rPr lang="ja-JP" altLang="en-US" sz="1400" b="1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福祉施設等向け新型コロナウイルス感染症</a:t>
            </a:r>
            <a:r>
              <a:rPr lang="ja-JP" altLang="en-US" sz="1400" b="1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対応</a:t>
            </a:r>
            <a:endParaRPr lang="en-US" altLang="ja-JP" sz="1400" b="1" dirty="0" smtClean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r>
              <a:rPr lang="ja-JP" altLang="en-US" sz="1400" b="1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　</a:t>
            </a:r>
            <a:r>
              <a:rPr lang="ja-JP" altLang="en-US" sz="1400" b="1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早</a:t>
            </a:r>
            <a:r>
              <a:rPr lang="ja-JP" altLang="en-US" sz="1400" b="1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わかり</a:t>
            </a:r>
            <a:r>
              <a:rPr lang="ja-JP" altLang="en-US" sz="1400" b="1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ブック</a:t>
            </a:r>
            <a:endParaRPr lang="en-US" altLang="ja-JP" sz="1400" b="1" dirty="0" smtClean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r>
              <a:rPr lang="ja-JP" altLang="en-US" sz="10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　　　</a:t>
            </a:r>
            <a:r>
              <a:rPr lang="en-US" altLang="ja-JP" sz="10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https</a:t>
            </a:r>
            <a:r>
              <a:rPr lang="en-US" altLang="ja-JP" sz="10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://www.pref.osaka.lg.jp/chiikifukushi/corona_book/index.html</a:t>
            </a:r>
            <a:endParaRPr lang="en-US" altLang="ja-JP" sz="1000" dirty="0" smtClean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pPr>
              <a:lnSpc>
                <a:spcPts val="1800"/>
              </a:lnSpc>
            </a:pPr>
            <a:r>
              <a:rPr lang="ja-JP" altLang="en-US" sz="1400" b="1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○施設での陽性者発生時対応マニュアル</a:t>
            </a:r>
            <a:endParaRPr lang="en-US" altLang="ja-JP" sz="1200" dirty="0" smtClean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pPr>
              <a:lnSpc>
                <a:spcPts val="1000"/>
              </a:lnSpc>
            </a:pPr>
            <a:r>
              <a:rPr lang="ja-JP" altLang="en-US" sz="12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　</a:t>
            </a:r>
            <a:r>
              <a:rPr lang="ja-JP" altLang="en-US" sz="12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　 </a:t>
            </a:r>
            <a:r>
              <a:rPr lang="en-US" altLang="ja-JP" sz="10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https</a:t>
            </a:r>
            <a:r>
              <a:rPr lang="en-US" altLang="ja-JP" sz="10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://</a:t>
            </a:r>
            <a:r>
              <a:rPr lang="en-US" altLang="ja-JP" sz="10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www.pref.osaka.lg.jp/iryo/osakakansensho/ocrt.html</a:t>
            </a:r>
          </a:p>
          <a:p>
            <a:r>
              <a:rPr lang="ja-JP" altLang="en-US" sz="1000" b="1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　　　</a:t>
            </a:r>
            <a:r>
              <a:rPr lang="ja-JP" altLang="en-US" sz="1000" b="1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（</a:t>
            </a:r>
            <a:r>
              <a:rPr lang="ja-JP" altLang="en-US" sz="1100" b="1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大阪府</a:t>
            </a:r>
            <a:r>
              <a:rPr lang="ja-JP" altLang="en-US" sz="1100" b="1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高齢者施設等クラスター対応強化チーム（</a:t>
            </a:r>
            <a:r>
              <a:rPr lang="en-US" altLang="ja-JP" sz="1100" b="1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OCRT</a:t>
            </a:r>
            <a:r>
              <a:rPr lang="ja-JP" altLang="en-US" sz="1100" b="1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）に</a:t>
            </a:r>
            <a:r>
              <a:rPr lang="ja-JP" altLang="en-US" sz="1100" b="1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ついて）</a:t>
            </a:r>
            <a:endParaRPr lang="en-US" altLang="ja-JP" sz="1100" b="1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pic>
        <p:nvPicPr>
          <p:cNvPr id="65" name="図 64">
            <a:extLst>
              <a:ext uri="{FF2B5EF4-FFF2-40B4-BE49-F238E27FC236}">
                <a16:creationId xmlns:a16="http://schemas.microsoft.com/office/drawing/2014/main" id="{5396C9ED-AD1C-4778-BF48-0045A9F47699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5629" y="4934431"/>
            <a:ext cx="1594537" cy="1279175"/>
          </a:xfrm>
          <a:prstGeom prst="rect">
            <a:avLst/>
          </a:prstGeom>
        </p:spPr>
      </p:pic>
      <p:sp>
        <p:nvSpPr>
          <p:cNvPr id="66" name="角丸四角形 65"/>
          <p:cNvSpPr/>
          <p:nvPr/>
        </p:nvSpPr>
        <p:spPr>
          <a:xfrm>
            <a:off x="6767987" y="1834660"/>
            <a:ext cx="4966056" cy="931200"/>
          </a:xfrm>
          <a:prstGeom prst="roundRect">
            <a:avLst/>
          </a:prstGeom>
          <a:solidFill>
            <a:srgbClr val="F06C88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r>
              <a:rPr lang="ja-JP" altLang="en-US" sz="1600" b="1" dirty="0" smtClean="0"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保健所と連携して、</a:t>
            </a:r>
            <a:endParaRPr lang="en-US" altLang="ja-JP" sz="1600" b="1" dirty="0" smtClean="0">
              <a:solidFill>
                <a:schemeClr val="bg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ctr"/>
            <a:r>
              <a:rPr lang="ja-JP" altLang="en-US" sz="2000" b="1" u="sng" dirty="0" smtClean="0"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感染拡大防止、陽性者の早期治療</a:t>
            </a:r>
            <a:r>
              <a:rPr lang="ja-JP" altLang="en-US" sz="1600" b="1" dirty="0" smtClean="0"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等の</a:t>
            </a:r>
            <a:endParaRPr lang="en-US" altLang="ja-JP" sz="1600" b="1" dirty="0" smtClean="0">
              <a:solidFill>
                <a:schemeClr val="bg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r"/>
            <a:r>
              <a:rPr lang="ja-JP" altLang="en-US" sz="1600" b="1" dirty="0" smtClean="0"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適切な対応を講じる</a:t>
            </a:r>
            <a:endParaRPr lang="en-US" altLang="ja-JP" sz="1600" b="1" dirty="0" smtClean="0">
              <a:solidFill>
                <a:schemeClr val="bg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8703670" y="3054528"/>
            <a:ext cx="3279096" cy="2616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altLang="ja-JP" sz="11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※</a:t>
            </a:r>
            <a:r>
              <a:rPr lang="ja-JP" altLang="en-US" sz="11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担当</a:t>
            </a:r>
            <a:r>
              <a:rPr lang="ja-JP" altLang="en-US" sz="11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福祉部局へ</a:t>
            </a:r>
            <a:r>
              <a:rPr lang="ja-JP" altLang="en-US" sz="11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報告も忘れずに</a:t>
            </a:r>
            <a:endParaRPr lang="en-US" altLang="ja-JP" sz="1100" dirty="0" smtClean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29" name="角丸四角形 28"/>
          <p:cNvSpPr/>
          <p:nvPr/>
        </p:nvSpPr>
        <p:spPr>
          <a:xfrm>
            <a:off x="3389758" y="2474396"/>
            <a:ext cx="2631754" cy="3470982"/>
          </a:xfrm>
          <a:prstGeom prst="roundRect">
            <a:avLst/>
          </a:prstGeom>
          <a:noFill/>
          <a:ln w="571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" name="角丸四角形 29"/>
          <p:cNvSpPr/>
          <p:nvPr/>
        </p:nvSpPr>
        <p:spPr>
          <a:xfrm>
            <a:off x="6725127" y="3417255"/>
            <a:ext cx="3089561" cy="227029"/>
          </a:xfrm>
          <a:prstGeom prst="roundRect">
            <a:avLst/>
          </a:prstGeom>
          <a:noFill/>
          <a:ln w="571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2" name="正方形/長方形 31"/>
          <p:cNvSpPr/>
          <p:nvPr/>
        </p:nvSpPr>
        <p:spPr>
          <a:xfrm>
            <a:off x="10545147" y="464898"/>
            <a:ext cx="1605056" cy="745526"/>
          </a:xfrm>
          <a:prstGeom prst="rect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b="1" dirty="0" smtClean="0"/>
              <a:t>青枠については</a:t>
            </a:r>
            <a:r>
              <a:rPr kumimoji="1" lang="en-US" altLang="ja-JP" sz="1600" b="1" dirty="0" smtClean="0"/>
              <a:t>9/26</a:t>
            </a:r>
            <a:r>
              <a:rPr kumimoji="1" lang="ja-JP" altLang="en-US" sz="1600" b="1" dirty="0" smtClean="0"/>
              <a:t>～変更</a:t>
            </a:r>
            <a:endParaRPr kumimoji="1" lang="ja-JP" altLang="en-US" sz="1600" b="1" dirty="0"/>
          </a:p>
        </p:txBody>
      </p:sp>
    </p:spTree>
    <p:extLst>
      <p:ext uri="{BB962C8B-B14F-4D97-AF65-F5344CB8AC3E}">
        <p14:creationId xmlns:p14="http://schemas.microsoft.com/office/powerpoint/2010/main" val="1601375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