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0" r:id="rId2"/>
    <p:sldId id="275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5430"/>
    <a:srgbClr val="D4163F"/>
    <a:srgbClr val="F9C3CF"/>
    <a:srgbClr val="F06C88"/>
    <a:srgbClr val="E9234D"/>
    <a:srgbClr val="E92751"/>
    <a:srgbClr val="FF3300"/>
    <a:srgbClr val="FFFF66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 showGuides="1">
      <p:cViewPr varScale="1">
        <p:scale>
          <a:sx n="67" d="100"/>
          <a:sy n="67" d="100"/>
        </p:scale>
        <p:origin x="78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ableStyles" Target="tableStyles.xml" />
  <Relationship Id="rId3" Type="http://schemas.openxmlformats.org/officeDocument/2006/relationships/slide" Target="slides/slide2.xml" />
  <Relationship Id="rId7" Type="http://schemas.openxmlformats.org/officeDocument/2006/relationships/theme" Target="theme/theme1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viewProps" Target="viewProps.xml" />
  <Relationship Id="rId5" Type="http://schemas.openxmlformats.org/officeDocument/2006/relationships/presProps" Target="presProps.xml" />
  <Relationship Id="rId4" Type="http://schemas.openxmlformats.org/officeDocument/2006/relationships/notesMaster" Target="notesMasters/notesMaster1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9787" cy="498693"/>
          </a:xfrm>
          <a:prstGeom prst="rect">
            <a:avLst/>
          </a:prstGeom>
        </p:spPr>
        <p:txBody>
          <a:bodyPr vert="horz" lIns="91423" tIns="45713" rIns="91423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8693"/>
          </a:xfrm>
          <a:prstGeom prst="rect">
            <a:avLst/>
          </a:prstGeom>
        </p:spPr>
        <p:txBody>
          <a:bodyPr vert="horz" lIns="91423" tIns="45713" rIns="91423" bIns="45713" rtlCol="0"/>
          <a:lstStyle>
            <a:lvl1pPr algn="r">
              <a:defRPr sz="1200"/>
            </a:lvl1pPr>
          </a:lstStyle>
          <a:p>
            <a:fld id="{E53B2C48-EEA4-4E46-BE47-AA884C05F656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3" rIns="91423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</p:spPr>
        <p:txBody>
          <a:bodyPr vert="horz" lIns="91423" tIns="45713" rIns="91423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23" tIns="45713" rIns="91423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8692"/>
          </a:xfrm>
          <a:prstGeom prst="rect">
            <a:avLst/>
          </a:prstGeom>
        </p:spPr>
        <p:txBody>
          <a:bodyPr vert="horz" lIns="91423" tIns="45713" rIns="91423" bIns="45713" rtlCol="0" anchor="b"/>
          <a:lstStyle>
            <a:lvl1pPr algn="r">
              <a:defRPr sz="1200"/>
            </a:lvl1pPr>
          </a:lstStyle>
          <a:p>
            <a:fld id="{36624322-E536-4949-82DA-B3143862E8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76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9141-DE8A-46E6-AC33-33D1AEEBE28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397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9141-DE8A-46E6-AC33-33D1AEEBE28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322196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83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02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85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66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17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1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57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543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81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84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AA7AF-2B0A-42F3-93A4-0F490B3376B2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821568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AA7AF-2B0A-42F3-93A4-0F490B3376B2}" type="datetimeFigureOut">
              <a:rPr kumimoji="1" lang="ja-JP" altLang="en-US" smtClean="0"/>
              <a:t>2022/9/21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1EF34-3E15-416B-9CAF-65AA2C7386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462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8" Type="http://schemas.openxmlformats.org/officeDocument/2006/relationships/image" Target="../media/image6.png" />
  <Relationship Id="rId3" Type="http://schemas.openxmlformats.org/officeDocument/2006/relationships/image" Target="../media/image1.png" />
  <Relationship Id="rId7" Type="http://schemas.openxmlformats.org/officeDocument/2006/relationships/image" Target="../media/image5.pn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  <Relationship Id="rId6" Type="http://schemas.openxmlformats.org/officeDocument/2006/relationships/image" Target="../media/image4.png" />
  <Relationship Id="rId5" Type="http://schemas.openxmlformats.org/officeDocument/2006/relationships/image" Target="../media/image3.png" />
  <Relationship Id="rId4" Type="http://schemas.openxmlformats.org/officeDocument/2006/relationships/image" Target="../media/image2.png" />
  <Relationship Id="rId9" Type="http://schemas.openxmlformats.org/officeDocument/2006/relationships/image" Target="../media/image7.png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7.png" /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1.xml" />
  <Relationship Id="rId5" Type="http://schemas.openxmlformats.org/officeDocument/2006/relationships/image" Target="../media/image6.png" />
  <Relationship Id="rId4" Type="http://schemas.openxmlformats.org/officeDocument/2006/relationships/image" Target="../media/image8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0" y="19073"/>
            <a:ext cx="12192000" cy="528786"/>
          </a:xfrm>
          <a:prstGeom prst="rect">
            <a:avLst/>
          </a:prstGeom>
          <a:solidFill>
            <a:srgbClr val="D41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高齢者施設等（入所系・居住系）の従事者への抗原定性検査による定期</a:t>
            </a:r>
            <a:r>
              <a:rPr lang="ja-JP" altLang="en-US" sz="20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検査のフロー➀　</a:t>
            </a:r>
            <a:endParaRPr kumimoji="1" lang="ja-JP" altLang="en-US" sz="20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2213" y="669343"/>
            <a:ext cx="12034837" cy="6071121"/>
          </a:xfrm>
          <a:prstGeom prst="rect">
            <a:avLst/>
          </a:prstGeom>
          <a:noFill/>
          <a:ln w="28575">
            <a:solidFill>
              <a:srgbClr val="F06C8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22151" y="2224778"/>
            <a:ext cx="2588434" cy="58477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○従事者の同意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抗原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キット必要数</a:t>
            </a:r>
            <a:endParaRPr lang="en-US" altLang="ja-JP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3254823" y="1450683"/>
            <a:ext cx="1424442" cy="589040"/>
          </a:xfrm>
          <a:prstGeom prst="roundRect">
            <a:avLst/>
          </a:prstGeom>
          <a:solidFill>
            <a:srgbClr val="E927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Web</a:t>
            </a:r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フォーム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で申し込み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3278421" y="3657600"/>
            <a:ext cx="1641741" cy="612010"/>
          </a:xfrm>
          <a:prstGeom prst="roundRect">
            <a:avLst/>
          </a:prstGeom>
          <a:solidFill>
            <a:srgbClr val="E927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抗原</a:t>
            </a:r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キットの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配送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71074" y="4385354"/>
            <a:ext cx="2518355" cy="10772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○委託業者が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抗原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キット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を配送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en-US" altLang="ja-JP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回分（約</a:t>
            </a:r>
            <a:r>
              <a:rPr lang="en-US" altLang="ja-JP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か月分）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をまとめて配送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74" y="1388282"/>
            <a:ext cx="930022" cy="820745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162" y="3096203"/>
            <a:ext cx="938455" cy="1091225"/>
          </a:xfrm>
          <a:prstGeom prst="rect">
            <a:avLst/>
          </a:prstGeom>
        </p:spPr>
      </p:pic>
      <p:sp>
        <p:nvSpPr>
          <p:cNvPr id="39" name="二等辺三角形 38"/>
          <p:cNvSpPr/>
          <p:nvPr/>
        </p:nvSpPr>
        <p:spPr>
          <a:xfrm rot="5400000">
            <a:off x="5279305" y="3788984"/>
            <a:ext cx="1711660" cy="235741"/>
          </a:xfrm>
          <a:prstGeom prst="triangle">
            <a:avLst/>
          </a:prstGeom>
          <a:solidFill>
            <a:srgbClr val="D41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3157508" y="1309275"/>
            <a:ext cx="2745488" cy="5294660"/>
          </a:xfrm>
          <a:prstGeom prst="rect">
            <a:avLst/>
          </a:prstGeom>
          <a:noFill/>
          <a:ln>
            <a:solidFill>
              <a:srgbClr val="E923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6316601" y="1316883"/>
            <a:ext cx="2669436" cy="5287052"/>
          </a:xfrm>
          <a:prstGeom prst="rect">
            <a:avLst/>
          </a:prstGeom>
          <a:noFill/>
          <a:ln>
            <a:solidFill>
              <a:srgbClr val="E923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 43"/>
          <p:cNvSpPr/>
          <p:nvPr/>
        </p:nvSpPr>
        <p:spPr>
          <a:xfrm>
            <a:off x="6461363" y="1428206"/>
            <a:ext cx="1384701" cy="431949"/>
          </a:xfrm>
          <a:prstGeom prst="roundRect">
            <a:avLst/>
          </a:prstGeom>
          <a:solidFill>
            <a:srgbClr val="E927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検査実施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二等辺三角形 45"/>
          <p:cNvSpPr/>
          <p:nvPr/>
        </p:nvSpPr>
        <p:spPr>
          <a:xfrm rot="5400000">
            <a:off x="8316639" y="3806229"/>
            <a:ext cx="1711660" cy="235741"/>
          </a:xfrm>
          <a:prstGeom prst="triangle">
            <a:avLst/>
          </a:prstGeom>
          <a:solidFill>
            <a:srgbClr val="D41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右矢印 54"/>
          <p:cNvSpPr/>
          <p:nvPr/>
        </p:nvSpPr>
        <p:spPr>
          <a:xfrm rot="5400000">
            <a:off x="10506610" y="3305655"/>
            <a:ext cx="258253" cy="1037627"/>
          </a:xfrm>
          <a:prstGeom prst="rightArrow">
            <a:avLst/>
          </a:prstGeom>
          <a:solidFill>
            <a:srgbClr val="F9C3C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57"/>
          <p:cNvSpPr/>
          <p:nvPr/>
        </p:nvSpPr>
        <p:spPr>
          <a:xfrm>
            <a:off x="9420927" y="4024751"/>
            <a:ext cx="1525328" cy="457985"/>
          </a:xfrm>
          <a:prstGeom prst="roundRect">
            <a:avLst/>
          </a:prstGeom>
          <a:solidFill>
            <a:srgbClr val="E927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次回配送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76448" y="788520"/>
            <a:ext cx="11729433" cy="393315"/>
            <a:chOff x="302996" y="747337"/>
            <a:chExt cx="11729433" cy="393315"/>
          </a:xfrm>
          <a:solidFill>
            <a:srgbClr val="F06C88"/>
          </a:solidFill>
        </p:grpSpPr>
        <p:sp>
          <p:nvSpPr>
            <p:cNvPr id="48" name="右矢印 47"/>
            <p:cNvSpPr/>
            <p:nvPr/>
          </p:nvSpPr>
          <p:spPr>
            <a:xfrm>
              <a:off x="302996" y="747337"/>
              <a:ext cx="11729433" cy="393315"/>
            </a:xfrm>
            <a:prstGeom prst="rightArrow">
              <a:avLst>
                <a:gd name="adj1" fmla="val 100000"/>
                <a:gd name="adj2" fmla="val 709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3364717" y="757326"/>
              <a:ext cx="255639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抗原</a:t>
              </a:r>
              <a:r>
                <a:rPr kumimoji="1"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キット配付の予約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259662" y="761941"/>
              <a:ext cx="318250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検査</a:t>
              </a:r>
              <a:r>
                <a:rPr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実施（</a:t>
              </a:r>
              <a:r>
                <a:rPr lang="en-US" altLang="ja-JP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3</a:t>
              </a:r>
              <a:r>
                <a:rPr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日に</a:t>
              </a:r>
              <a:r>
                <a:rPr lang="en-US" altLang="ja-JP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1</a:t>
              </a:r>
              <a:r>
                <a:rPr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回）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414111" y="747337"/>
              <a:ext cx="239481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事前の準備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9103725" y="759759"/>
              <a:ext cx="239481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実績報告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64" name="角丸四角形 63"/>
          <p:cNvSpPr/>
          <p:nvPr/>
        </p:nvSpPr>
        <p:spPr>
          <a:xfrm>
            <a:off x="9417600" y="6055877"/>
            <a:ext cx="2128441" cy="452288"/>
          </a:xfrm>
          <a:prstGeom prst="roundRect">
            <a:avLst/>
          </a:prstGeom>
          <a:solidFill>
            <a:srgbClr val="E927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定期的に検査実施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0" name="右矢印 49"/>
          <p:cNvSpPr/>
          <p:nvPr/>
        </p:nvSpPr>
        <p:spPr>
          <a:xfrm rot="5400000">
            <a:off x="4325746" y="2678582"/>
            <a:ext cx="258253" cy="1037627"/>
          </a:xfrm>
          <a:prstGeom prst="rightArrow">
            <a:avLst/>
          </a:prstGeom>
          <a:solidFill>
            <a:srgbClr val="F9C3C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441245" y="1865346"/>
            <a:ext cx="2420148" cy="95410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en-US" altLang="ja-JP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日に１回、定期的に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検査を実施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鼻腔ぬぐい液の自己採取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により検査を実施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6459576" y="3267062"/>
            <a:ext cx="1354076" cy="455092"/>
          </a:xfrm>
          <a:prstGeom prst="roundRect">
            <a:avLst/>
          </a:prstGeom>
          <a:solidFill>
            <a:srgbClr val="E927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陽性判明時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0" name="右矢印 89"/>
          <p:cNvSpPr/>
          <p:nvPr/>
        </p:nvSpPr>
        <p:spPr>
          <a:xfrm rot="5400000">
            <a:off x="7534477" y="2533526"/>
            <a:ext cx="258253" cy="1037627"/>
          </a:xfrm>
          <a:prstGeom prst="rightArrow">
            <a:avLst/>
          </a:prstGeom>
          <a:solidFill>
            <a:srgbClr val="F9C3C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456096" y="3765692"/>
            <a:ext cx="2439855" cy="276998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○症状がない場合は医療機関の受診を控え、自宅療養をしてください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。</a:t>
            </a:r>
            <a:endParaRPr lang="en-US" altLang="ja-JP" sz="12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0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○① </a:t>
            </a:r>
            <a:r>
              <a:rPr lang="en-US" altLang="ja-JP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65</a:t>
            </a:r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歳以上の方</a:t>
            </a:r>
          </a:p>
          <a:p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0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 </a:t>
            </a:r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入院を要する方</a:t>
            </a:r>
          </a:p>
          <a:p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0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③ </a:t>
            </a:r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新型コロナ治療が必要</a:t>
            </a:r>
            <a:r>
              <a:rPr lang="ja-JP" altLang="en-US" sz="10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</a:t>
            </a:r>
            <a:endParaRPr lang="en-US" altLang="ja-JP" sz="105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0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重症化</a:t>
            </a:r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リスクのある方</a:t>
            </a:r>
          </a:p>
          <a:p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0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④ </a:t>
            </a:r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妊婦の方</a:t>
            </a:r>
          </a:p>
          <a:p>
            <a:r>
              <a:rPr lang="ja-JP" altLang="en-US" sz="10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⇒症状</a:t>
            </a:r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発生時には</a:t>
            </a:r>
            <a:r>
              <a:rPr lang="ja-JP" altLang="en-US" sz="10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、連携医療機関等</a:t>
            </a:r>
            <a:endParaRPr lang="en-US" altLang="ja-JP" sz="105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0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に受診</a:t>
            </a:r>
            <a:r>
              <a:rPr lang="ja-JP" altLang="en-US" sz="10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してください</a:t>
            </a:r>
            <a:r>
              <a:rPr lang="ja-JP" altLang="en-US" sz="10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。</a:t>
            </a:r>
            <a:endParaRPr lang="en-US" altLang="ja-JP" sz="105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lang="en-US" altLang="ja-JP" sz="11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1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ja-JP" altLang="en-US" sz="1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上記①～④に該当しない方</a:t>
            </a:r>
            <a:endParaRPr lang="en-US" altLang="ja-JP" sz="11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⇒受検者ご自身で大阪府陽性者登録センターに</a:t>
            </a:r>
            <a:r>
              <a:rPr lang="en-US" altLang="ja-JP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WEB</a:t>
            </a:r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による登録をお願い</a:t>
            </a:r>
            <a:r>
              <a:rPr lang="ja-JP" altLang="en-US" sz="1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します。</a:t>
            </a:r>
            <a:endParaRPr lang="ja-JP" altLang="en-US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1967" y="1187060"/>
            <a:ext cx="778056" cy="77805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007" y="2760797"/>
            <a:ext cx="617786" cy="808712"/>
          </a:xfrm>
          <a:prstGeom prst="rect">
            <a:avLst/>
          </a:prstGeom>
        </p:spPr>
      </p:pic>
      <p:sp>
        <p:nvSpPr>
          <p:cNvPr id="92" name="角丸四角形 91"/>
          <p:cNvSpPr/>
          <p:nvPr/>
        </p:nvSpPr>
        <p:spPr>
          <a:xfrm>
            <a:off x="251645" y="1418853"/>
            <a:ext cx="1391573" cy="420478"/>
          </a:xfrm>
          <a:prstGeom prst="roundRect">
            <a:avLst/>
          </a:prstGeom>
          <a:solidFill>
            <a:srgbClr val="E927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事前準備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73782" y="2083967"/>
            <a:ext cx="2420148" cy="255454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抗原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キットの使用方法、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判定方法等を研修資料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で自己学習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○検査管理者の配置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○検査実施日時（スケ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ジュール）、検査場所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の設置等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○陽性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判明時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の対応を事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前に取り決め（連携医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療機関との調整など）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143696" y="1316883"/>
            <a:ext cx="2669436" cy="5287052"/>
          </a:xfrm>
          <a:prstGeom prst="rect">
            <a:avLst/>
          </a:prstGeom>
          <a:noFill/>
          <a:ln>
            <a:solidFill>
              <a:srgbClr val="E923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二等辺三角形 94"/>
          <p:cNvSpPr/>
          <p:nvPr/>
        </p:nvSpPr>
        <p:spPr>
          <a:xfrm rot="5400000">
            <a:off x="2142818" y="3727235"/>
            <a:ext cx="1711660" cy="235741"/>
          </a:xfrm>
          <a:prstGeom prst="triangle">
            <a:avLst/>
          </a:prstGeom>
          <a:solidFill>
            <a:srgbClr val="D41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9417600" y="4561678"/>
            <a:ext cx="2420148" cy="10772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抗原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キット実績報告数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に応じて、約</a:t>
            </a:r>
            <a:r>
              <a:rPr lang="en-US" altLang="ja-JP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か月</a:t>
            </a:r>
            <a:r>
              <a:rPr lang="ja-JP" altLang="en-US" sz="1600" b="1" dirty="0" err="1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ご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とに定期的に事務局か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ら配送</a:t>
            </a:r>
            <a:endParaRPr lang="en-US" altLang="ja-JP" sz="10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97" name="図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5859" y="1332289"/>
            <a:ext cx="930022" cy="820745"/>
          </a:xfrm>
          <a:prstGeom prst="rect">
            <a:avLst/>
          </a:prstGeom>
        </p:spPr>
      </p:pic>
      <p:sp>
        <p:nvSpPr>
          <p:cNvPr id="99" name="テキスト ボックス 98"/>
          <p:cNvSpPr txBox="1"/>
          <p:nvPr/>
        </p:nvSpPr>
        <p:spPr>
          <a:xfrm>
            <a:off x="9417600" y="2145243"/>
            <a:ext cx="2420148" cy="1508105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○検査をした翌日</a:t>
            </a:r>
            <a:r>
              <a:rPr lang="en-US" altLang="ja-JP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13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までに、施設ごと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検査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件数、検査結果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等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を報告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本報告を元に次回分の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</a:t>
            </a:r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抗原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キット数を決定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9410614" y="1450683"/>
            <a:ext cx="1424442" cy="589040"/>
          </a:xfrm>
          <a:prstGeom prst="roundRect">
            <a:avLst/>
          </a:prstGeom>
          <a:solidFill>
            <a:srgbClr val="E927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altLang="ja-JP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Web</a:t>
            </a:r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フォーム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で実績報告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1" name="右矢印 100"/>
          <p:cNvSpPr/>
          <p:nvPr/>
        </p:nvSpPr>
        <p:spPr>
          <a:xfrm rot="5400000">
            <a:off x="10462583" y="5332222"/>
            <a:ext cx="258253" cy="1037627"/>
          </a:xfrm>
          <a:prstGeom prst="rightArrow">
            <a:avLst/>
          </a:prstGeom>
          <a:solidFill>
            <a:srgbClr val="F9C3C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正方形/長方形 101"/>
          <p:cNvSpPr/>
          <p:nvPr/>
        </p:nvSpPr>
        <p:spPr>
          <a:xfrm>
            <a:off x="9303331" y="1333264"/>
            <a:ext cx="2669436" cy="5270671"/>
          </a:xfrm>
          <a:prstGeom prst="rect">
            <a:avLst/>
          </a:prstGeom>
          <a:noFill/>
          <a:ln>
            <a:solidFill>
              <a:srgbClr val="E923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274" y="3111372"/>
            <a:ext cx="228906" cy="471507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5396C9ED-AD1C-4778-BF48-0045A9F4769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880" y="5089446"/>
            <a:ext cx="1594537" cy="1279175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617" y="1181835"/>
            <a:ext cx="946106" cy="946106"/>
          </a:xfrm>
          <a:prstGeom prst="rect">
            <a:avLst/>
          </a:prstGeom>
        </p:spPr>
      </p:pic>
      <p:sp>
        <p:nvSpPr>
          <p:cNvPr id="56" name="テキスト ボックス 55"/>
          <p:cNvSpPr txBox="1"/>
          <p:nvPr/>
        </p:nvSpPr>
        <p:spPr>
          <a:xfrm>
            <a:off x="3413463" y="5464155"/>
            <a:ext cx="251835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直射日光や高温多湿の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場所を避け、２～</a:t>
            </a:r>
            <a:r>
              <a:rPr lang="en-US" altLang="ja-JP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℃で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保管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1110523" y="107480"/>
            <a:ext cx="962500" cy="358288"/>
          </a:xfrm>
          <a:prstGeom prst="rect">
            <a:avLst/>
          </a:prstGeom>
          <a:solidFill>
            <a:schemeClr val="bg1"/>
          </a:solidFill>
          <a:ln>
            <a:solidFill>
              <a:srgbClr val="D416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08543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別添３</a:t>
            </a:r>
            <a:endParaRPr kumimoji="1" lang="ja-JP" altLang="en-US" dirty="0">
              <a:solidFill>
                <a:srgbClr val="08543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6345423" y="3710526"/>
            <a:ext cx="2631754" cy="2893409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10712280" y="600102"/>
            <a:ext cx="1442637" cy="61588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/>
              <a:t>青枠については</a:t>
            </a:r>
            <a:r>
              <a:rPr kumimoji="1" lang="en-US" altLang="ja-JP" sz="1400" b="1" dirty="0" smtClean="0"/>
              <a:t>9/26</a:t>
            </a:r>
            <a:r>
              <a:rPr kumimoji="1" lang="ja-JP" altLang="en-US" sz="1400" b="1" dirty="0" smtClean="0"/>
              <a:t>～変更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8254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正方形/長方形 51"/>
          <p:cNvSpPr/>
          <p:nvPr/>
        </p:nvSpPr>
        <p:spPr>
          <a:xfrm>
            <a:off x="0" y="4083"/>
            <a:ext cx="12192000" cy="528786"/>
          </a:xfrm>
          <a:prstGeom prst="rect">
            <a:avLst/>
          </a:prstGeom>
          <a:solidFill>
            <a:srgbClr val="D41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高齢者施設等（入所系・居住系）の従事者への抗原定性検査による定期</a:t>
            </a:r>
            <a:r>
              <a:rPr lang="ja-JP" altLang="en-US" sz="2000" b="1" dirty="0" smtClean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検査のフロー②</a:t>
            </a:r>
            <a:endParaRPr kumimoji="1" lang="ja-JP" altLang="en-US" sz="2000" b="1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73569" y="1144739"/>
            <a:ext cx="12034837" cy="5525221"/>
          </a:xfrm>
          <a:prstGeom prst="rect">
            <a:avLst/>
          </a:prstGeom>
          <a:noFill/>
          <a:ln w="28575">
            <a:solidFill>
              <a:srgbClr val="F06C8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3394936" y="1762120"/>
            <a:ext cx="2669436" cy="4793540"/>
          </a:xfrm>
          <a:prstGeom prst="rect">
            <a:avLst/>
          </a:prstGeom>
          <a:noFill/>
          <a:ln>
            <a:solidFill>
              <a:srgbClr val="E923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/>
          <p:cNvSpPr/>
          <p:nvPr/>
        </p:nvSpPr>
        <p:spPr>
          <a:xfrm rot="5400000">
            <a:off x="5509801" y="3693698"/>
            <a:ext cx="1711660" cy="235741"/>
          </a:xfrm>
          <a:prstGeom prst="triangle">
            <a:avLst/>
          </a:prstGeom>
          <a:solidFill>
            <a:srgbClr val="D41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角丸四角形 57"/>
          <p:cNvSpPr/>
          <p:nvPr/>
        </p:nvSpPr>
        <p:spPr>
          <a:xfrm>
            <a:off x="6779546" y="2880772"/>
            <a:ext cx="1964403" cy="457985"/>
          </a:xfrm>
          <a:prstGeom prst="roundRect">
            <a:avLst/>
          </a:prstGeom>
          <a:solidFill>
            <a:srgbClr val="E927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保健所への連絡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67804" y="1249628"/>
            <a:ext cx="11729433" cy="393315"/>
            <a:chOff x="302996" y="747337"/>
            <a:chExt cx="11729433" cy="393315"/>
          </a:xfrm>
          <a:solidFill>
            <a:srgbClr val="F06C88"/>
          </a:solidFill>
        </p:grpSpPr>
        <p:sp>
          <p:nvSpPr>
            <p:cNvPr id="48" name="右矢印 47"/>
            <p:cNvSpPr/>
            <p:nvPr/>
          </p:nvSpPr>
          <p:spPr>
            <a:xfrm>
              <a:off x="302996" y="747337"/>
              <a:ext cx="11729433" cy="393315"/>
            </a:xfrm>
            <a:prstGeom prst="rightArrow">
              <a:avLst>
                <a:gd name="adj1" fmla="val 100000"/>
                <a:gd name="adj2" fmla="val 709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3364717" y="757326"/>
              <a:ext cx="255639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陽性判明時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7414414" y="762724"/>
              <a:ext cx="318250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陽性判明後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414111" y="747337"/>
              <a:ext cx="2394818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dirty="0" smtClean="0">
                  <a:solidFill>
                    <a:schemeClr val="bg1"/>
                  </a:solidFill>
                  <a:latin typeface="UD デジタル 教科書体 NP-B" panose="02020700000000000000" pitchFamily="18" charset="-128"/>
                  <a:ea typeface="UD デジタル 教科書体 NP-B" panose="02020700000000000000" pitchFamily="18" charset="-128"/>
                </a:rPr>
                <a:t>（事前の準備）</a:t>
              </a:r>
              <a:endParaRPr kumimoji="1" lang="ja-JP" altLang="en-US" dirty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endParaRPr>
            </a:p>
          </p:txBody>
        </p:sp>
      </p:grpSp>
      <p:sp>
        <p:nvSpPr>
          <p:cNvPr id="88" name="角丸四角形 87"/>
          <p:cNvSpPr/>
          <p:nvPr/>
        </p:nvSpPr>
        <p:spPr>
          <a:xfrm>
            <a:off x="3483897" y="1900127"/>
            <a:ext cx="2087232" cy="455092"/>
          </a:xfrm>
          <a:prstGeom prst="roundRect">
            <a:avLst/>
          </a:prstGeom>
          <a:solidFill>
            <a:srgbClr val="E927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陽性が判明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3483897" y="2522186"/>
            <a:ext cx="2420148" cy="738664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症状</a:t>
            </a:r>
            <a:r>
              <a:rPr lang="ja-JP" altLang="en-US" sz="1400" b="1" dirty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がない場合は医療機関の受診を控え、自宅療養をしてください</a:t>
            </a:r>
            <a:r>
              <a:rPr lang="ja-JP" altLang="en-US" sz="1400" b="1" dirty="0" smtClean="0">
                <a:solidFill>
                  <a:prstClr val="black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。</a:t>
            </a:r>
            <a:endParaRPr lang="ja-JP" altLang="en-US" sz="1400" b="1" dirty="0">
              <a:solidFill>
                <a:prstClr val="black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2" name="角丸四角形 91"/>
          <p:cNvSpPr/>
          <p:nvPr/>
        </p:nvSpPr>
        <p:spPr>
          <a:xfrm>
            <a:off x="265995" y="1922798"/>
            <a:ext cx="1391573" cy="444114"/>
          </a:xfrm>
          <a:prstGeom prst="roundRect">
            <a:avLst/>
          </a:prstGeom>
          <a:solidFill>
            <a:srgbClr val="E927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事前準備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265995" y="2530274"/>
            <a:ext cx="2420148" cy="2062103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○施設において、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陽性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判明時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の対応を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事前に取り決め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・連携医療機関との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調整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・陽性者発生時の対応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フローの確認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　　　など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192290" y="1777991"/>
            <a:ext cx="2669436" cy="4777669"/>
          </a:xfrm>
          <a:prstGeom prst="rect">
            <a:avLst/>
          </a:prstGeom>
          <a:noFill/>
          <a:ln>
            <a:solidFill>
              <a:srgbClr val="E923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二等辺三角形 94"/>
          <p:cNvSpPr/>
          <p:nvPr/>
        </p:nvSpPr>
        <p:spPr>
          <a:xfrm rot="5400000">
            <a:off x="2309038" y="3659757"/>
            <a:ext cx="1711660" cy="235741"/>
          </a:xfrm>
          <a:prstGeom prst="triangle">
            <a:avLst/>
          </a:prstGeom>
          <a:solidFill>
            <a:srgbClr val="D41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6666890" y="3375444"/>
            <a:ext cx="5275596" cy="107721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○キットで陽性が判明した時点で施設から保健所へ連絡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・確定診断日　・出勤状況　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・入所者等との接触状況　などを報告</a:t>
            </a:r>
            <a:endParaRPr lang="en-US" altLang="ja-JP" sz="16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r>
              <a:rPr lang="ja-JP" altLang="en-US" sz="16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必要に応じて、入所者を含めた検査の</a:t>
            </a:r>
            <a:r>
              <a:rPr lang="ja-JP" altLang="en-US" sz="16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実施　など</a:t>
            </a:r>
            <a:endParaRPr lang="ja-JP" altLang="en-US" sz="16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6609142" y="1744060"/>
            <a:ext cx="5406646" cy="4811600"/>
          </a:xfrm>
          <a:prstGeom prst="rect">
            <a:avLst/>
          </a:prstGeom>
          <a:noFill/>
          <a:ln>
            <a:solidFill>
              <a:srgbClr val="E923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7973" y="1642943"/>
            <a:ext cx="863348" cy="863348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6573" y="1781893"/>
            <a:ext cx="403249" cy="830626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78551" y="691639"/>
            <a:ext cx="11940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抗原定性検査で陽性が判明した時の施設での対応　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483897" y="3452388"/>
            <a:ext cx="2420148" cy="249299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① </a:t>
            </a:r>
            <a:r>
              <a:rPr lang="en-US" altLang="ja-JP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65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歳以上の方</a:t>
            </a:r>
            <a:endParaRPr lang="en-US" altLang="ja-JP" sz="12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② 入院を要する方</a:t>
            </a:r>
          </a:p>
          <a:p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③ 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新型コロナ治療が必要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</a:t>
            </a:r>
            <a:endParaRPr lang="en-US" altLang="ja-JP" sz="12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重症化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リスクのある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方</a:t>
            </a:r>
            <a:endParaRPr lang="en-US" altLang="ja-JP" sz="12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④ 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妊婦の方</a:t>
            </a:r>
          </a:p>
          <a:p>
            <a:pPr marL="177800" indent="-177800"/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⇒症状発症時には、連携医療機関等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に連絡のうえ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、受診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してください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。</a:t>
            </a:r>
            <a:endParaRPr lang="ja-JP" altLang="en-US" sz="12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lang="en-US" altLang="ja-JP" sz="12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上記①～④に該当しない方</a:t>
            </a:r>
            <a:endParaRPr lang="en-US" altLang="ja-JP" sz="12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⇒受検者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ご自身で大阪府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陽性者</a:t>
            </a:r>
            <a:endParaRPr lang="en-US" altLang="ja-JP" sz="12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登録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センターに</a:t>
            </a:r>
            <a:r>
              <a:rPr lang="en-US" altLang="ja-JP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WEB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よる</a:t>
            </a:r>
            <a:endParaRPr lang="en-US" altLang="ja-JP" sz="12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登録</a:t>
            </a:r>
            <a:r>
              <a:rPr lang="ja-JP" altLang="en-US" sz="1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をお願い</a:t>
            </a:r>
            <a:r>
              <a:rPr lang="ja-JP" altLang="en-US" sz="1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します。</a:t>
            </a:r>
            <a:endParaRPr lang="en-US" altLang="ja-JP" sz="12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6794891" y="4758189"/>
            <a:ext cx="1949058" cy="427536"/>
          </a:xfrm>
          <a:prstGeom prst="roundRect">
            <a:avLst/>
          </a:prstGeom>
          <a:solidFill>
            <a:srgbClr val="E927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対応マニュアルなど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666890" y="5245031"/>
            <a:ext cx="5275596" cy="120545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○社会</a:t>
            </a:r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福祉施設等向け新型コロナウイルス感染症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対応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早</a:t>
            </a:r>
            <a:r>
              <a:rPr lang="ja-JP" altLang="en-US" sz="1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わかり</a:t>
            </a: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ブック</a:t>
            </a:r>
            <a:endParaRPr lang="en-US" altLang="ja-JP" sz="1400" b="1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</a:t>
            </a:r>
            <a:r>
              <a:rPr lang="en-US" altLang="ja-JP" sz="1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https</a:t>
            </a:r>
            <a:r>
              <a:rPr lang="en-US" altLang="ja-JP" sz="1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://www.pref.osaka.lg.jp/chiikifukushi/corona_book/index.html</a:t>
            </a:r>
            <a:endParaRPr lang="en-US" altLang="ja-JP" sz="10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○施設での陽性者発生時対応マニュアル</a:t>
            </a:r>
            <a:endParaRPr lang="en-US" altLang="ja-JP" sz="1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</a:t>
            </a:r>
            <a:r>
              <a:rPr lang="en-US" altLang="ja-JP" sz="1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https</a:t>
            </a:r>
            <a:r>
              <a:rPr lang="en-US" altLang="ja-JP" sz="1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://</a:t>
            </a:r>
            <a:r>
              <a:rPr lang="en-US" altLang="ja-JP" sz="10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www.pref.osaka.lg.jp/iryo/osakakansensho/ocrt.html</a:t>
            </a:r>
          </a:p>
          <a:p>
            <a:r>
              <a:rPr lang="ja-JP" altLang="en-US" sz="10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</a:t>
            </a:r>
            <a:r>
              <a:rPr lang="ja-JP" altLang="en-US" sz="10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ja-JP" altLang="en-US" sz="11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大阪府</a:t>
            </a:r>
            <a:r>
              <a:rPr lang="ja-JP" altLang="en-US" sz="11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高齢者施設等クラスター対応強化チーム（</a:t>
            </a:r>
            <a:r>
              <a:rPr lang="en-US" altLang="ja-JP" sz="11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OCRT</a:t>
            </a:r>
            <a:r>
              <a:rPr lang="ja-JP" altLang="en-US" sz="11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）に</a:t>
            </a:r>
            <a:r>
              <a:rPr lang="ja-JP" altLang="en-US" sz="11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ついて）</a:t>
            </a:r>
            <a:endParaRPr lang="en-US" altLang="ja-JP" sz="11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5" name="図 64">
            <a:extLst>
              <a:ext uri="{FF2B5EF4-FFF2-40B4-BE49-F238E27FC236}">
                <a16:creationId xmlns:a16="http://schemas.microsoft.com/office/drawing/2014/main" id="{5396C9ED-AD1C-4778-BF48-0045A9F4769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629" y="4934431"/>
            <a:ext cx="1594537" cy="1279175"/>
          </a:xfrm>
          <a:prstGeom prst="rect">
            <a:avLst/>
          </a:prstGeom>
        </p:spPr>
      </p:pic>
      <p:sp>
        <p:nvSpPr>
          <p:cNvPr id="66" name="角丸四角形 65"/>
          <p:cNvSpPr/>
          <p:nvPr/>
        </p:nvSpPr>
        <p:spPr>
          <a:xfrm>
            <a:off x="6767987" y="1834660"/>
            <a:ext cx="4966056" cy="931200"/>
          </a:xfrm>
          <a:prstGeom prst="roundRect">
            <a:avLst/>
          </a:prstGeom>
          <a:solidFill>
            <a:srgbClr val="F06C8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保健所と連携して、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2000" b="1" u="sng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感染拡大防止、陽性者の早期治療</a:t>
            </a:r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等の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r"/>
            <a:r>
              <a:rPr lang="ja-JP" altLang="en-US" sz="16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適切な対応を講じる</a:t>
            </a:r>
            <a:endParaRPr lang="en-US" altLang="ja-JP" sz="1600" b="1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703670" y="3054528"/>
            <a:ext cx="3279096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1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担当</a:t>
            </a:r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福祉部局へ</a:t>
            </a:r>
            <a:r>
              <a:rPr lang="ja-JP" altLang="en-US" sz="1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報告も忘れずに</a:t>
            </a:r>
            <a:endParaRPr lang="en-US" altLang="ja-JP" sz="11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3389758" y="2474396"/>
            <a:ext cx="2631754" cy="3470982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角丸四角形 29"/>
          <p:cNvSpPr/>
          <p:nvPr/>
        </p:nvSpPr>
        <p:spPr>
          <a:xfrm>
            <a:off x="6725127" y="3417255"/>
            <a:ext cx="3089561" cy="227029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10545147" y="464898"/>
            <a:ext cx="1605056" cy="745526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/>
              <a:t>青枠については</a:t>
            </a:r>
            <a:r>
              <a:rPr kumimoji="1" lang="en-US" altLang="ja-JP" sz="1600" b="1" dirty="0" smtClean="0"/>
              <a:t>9/26</a:t>
            </a:r>
            <a:r>
              <a:rPr kumimoji="1" lang="ja-JP" altLang="en-US" sz="1600" b="1" dirty="0" smtClean="0"/>
              <a:t>～変更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60137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