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1"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F2F"/>
    <a:srgbClr val="FFF100"/>
    <a:srgbClr val="1D8AC8"/>
    <a:srgbClr val="FFF44E"/>
    <a:srgbClr val="168423"/>
    <a:srgbClr val="922790"/>
    <a:srgbClr val="A7A8AC"/>
    <a:srgbClr val="DFF4FD"/>
    <a:srgbClr val="BDB396"/>
    <a:srgbClr val="AE8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6" autoAdjust="0"/>
    <p:restoredTop sz="94061" autoAdjust="0"/>
  </p:normalViewPr>
  <p:slideViewPr>
    <p:cSldViewPr snapToGrid="0">
      <p:cViewPr varScale="1">
        <p:scale>
          <a:sx n="51" d="100"/>
          <a:sy n="51" d="100"/>
        </p:scale>
        <p:origin x="24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AD07C3E-2AB4-4A5E-9EF4-AFD5CC094D1C}" type="datetimeFigureOut">
              <a:rPr kumimoji="1" lang="ja-JP" altLang="en-US" smtClean="0"/>
              <a:t>2020/11/2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CBBC27A-26A4-4175-8A1A-D3C3EA460BB1}" type="slidenum">
              <a:rPr kumimoji="1" lang="ja-JP" altLang="en-US" smtClean="0"/>
              <a:t>‹#›</a:t>
            </a:fld>
            <a:endParaRPr kumimoji="1" lang="ja-JP" altLang="en-US"/>
          </a:p>
        </p:txBody>
      </p:sp>
    </p:spTree>
    <p:extLst>
      <p:ext uri="{BB962C8B-B14F-4D97-AF65-F5344CB8AC3E}">
        <p14:creationId xmlns:p14="http://schemas.microsoft.com/office/powerpoint/2010/main" val="17745693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311929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416466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127789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115531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402483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310136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12021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33925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359283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103491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5CE2F96-439E-4543-BA82-BF5F9B9F438B}" type="datetimeFigureOut">
              <a:rPr kumimoji="1" lang="ja-JP" altLang="en-US" smtClean="0"/>
              <a:t>2020/11/2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147735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5CE2F96-439E-4543-BA82-BF5F9B9F438B}" type="datetimeFigureOut">
              <a:rPr kumimoji="1" lang="ja-JP" altLang="en-US" smtClean="0"/>
              <a:t>2020/11/2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538CCC3-FAE2-4018-9A76-67E141276409}" type="slidenum">
              <a:rPr kumimoji="1" lang="ja-JP" altLang="en-US" smtClean="0"/>
              <a:t>‹#›</a:t>
            </a:fld>
            <a:endParaRPr kumimoji="1" lang="ja-JP" altLang="en-US"/>
          </a:p>
        </p:txBody>
      </p:sp>
    </p:spTree>
    <p:extLst>
      <p:ext uri="{BB962C8B-B14F-4D97-AF65-F5344CB8AC3E}">
        <p14:creationId xmlns:p14="http://schemas.microsoft.com/office/powerpoint/2010/main" val="39873951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90000"/>
          </a:schemeClr>
        </a:solidFill>
        <a:effectLst/>
      </p:bgPr>
    </p:bg>
    <p:spTree>
      <p:nvGrpSpPr>
        <p:cNvPr id="1" name=""/>
        <p:cNvGrpSpPr/>
        <p:nvPr/>
      </p:nvGrpSpPr>
      <p:grpSpPr>
        <a:xfrm>
          <a:off x="0" y="0"/>
          <a:ext cx="0" cy="0"/>
          <a:chOff x="0" y="0"/>
          <a:chExt cx="0" cy="0"/>
        </a:xfrm>
      </p:grpSpPr>
      <p:sp>
        <p:nvSpPr>
          <p:cNvPr id="12" name="正方形/長方形 11"/>
          <p:cNvSpPr/>
          <p:nvPr/>
        </p:nvSpPr>
        <p:spPr>
          <a:xfrm>
            <a:off x="1122405" y="3918310"/>
            <a:ext cx="5735595" cy="48136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rotWithShape="1">
          <a:blip r:embed="rId2" cstate="print">
            <a:extLst>
              <a:ext uri="{28A0092B-C50C-407E-A947-70E740481C1C}">
                <a14:useLocalDpi xmlns:a14="http://schemas.microsoft.com/office/drawing/2010/main" val="0"/>
              </a:ext>
            </a:extLst>
          </a:blip>
          <a:srcRect l="24347" t="23341" r="14319" b="22323"/>
          <a:stretch/>
        </p:blipFill>
        <p:spPr>
          <a:xfrm>
            <a:off x="3170263" y="20524"/>
            <a:ext cx="3704106" cy="4641114"/>
          </a:xfrm>
          <a:prstGeom prst="rect">
            <a:avLst/>
          </a:prstGeom>
        </p:spPr>
      </p:pic>
      <p:sp>
        <p:nvSpPr>
          <p:cNvPr id="11" name="フリーフォーム 10"/>
          <p:cNvSpPr/>
          <p:nvPr/>
        </p:nvSpPr>
        <p:spPr>
          <a:xfrm>
            <a:off x="-568411" y="-457361"/>
            <a:ext cx="7480761" cy="10941274"/>
          </a:xfrm>
          <a:custGeom>
            <a:avLst/>
            <a:gdLst>
              <a:gd name="connsiteX0" fmla="*/ 98854 w 6079524"/>
              <a:gd name="connsiteY0" fmla="*/ 24713 h 10527957"/>
              <a:gd name="connsiteX1" fmla="*/ 1507524 w 6079524"/>
              <a:gd name="connsiteY1" fmla="*/ 10527957 h 10527957"/>
              <a:gd name="connsiteX2" fmla="*/ 6079524 w 6079524"/>
              <a:gd name="connsiteY2" fmla="*/ 10330248 h 10527957"/>
              <a:gd name="connsiteX3" fmla="*/ 790833 w 6079524"/>
              <a:gd name="connsiteY3" fmla="*/ 24713 h 10527957"/>
              <a:gd name="connsiteX4" fmla="*/ 0 w 6079524"/>
              <a:gd name="connsiteY4" fmla="*/ 0 h 10527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24" h="10527957">
                <a:moveTo>
                  <a:pt x="98854" y="24713"/>
                </a:moveTo>
                <a:lnTo>
                  <a:pt x="1507524" y="10527957"/>
                </a:lnTo>
                <a:lnTo>
                  <a:pt x="6079524" y="10330248"/>
                </a:lnTo>
                <a:lnTo>
                  <a:pt x="790833" y="24713"/>
                </a:lnTo>
                <a:lnTo>
                  <a:pt x="0" y="0"/>
                </a:lnTo>
              </a:path>
            </a:pathLst>
          </a:custGeom>
          <a:solidFill>
            <a:schemeClr val="accent6">
              <a:lumMod val="20000"/>
              <a:lumOff val="8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2" y="6549368"/>
            <a:ext cx="3642221" cy="3152675"/>
          </a:xfrm>
          <a:prstGeom prst="rect">
            <a:avLst/>
          </a:prstGeom>
        </p:spPr>
      </p:pic>
      <p:sp>
        <p:nvSpPr>
          <p:cNvPr id="10" name="正方形/長方形 9"/>
          <p:cNvSpPr/>
          <p:nvPr/>
        </p:nvSpPr>
        <p:spPr>
          <a:xfrm rot="21116726">
            <a:off x="-1159049" y="64319"/>
            <a:ext cx="2833561" cy="10688649"/>
          </a:xfrm>
          <a:custGeom>
            <a:avLst/>
            <a:gdLst>
              <a:gd name="connsiteX0" fmla="*/ 0 w 4075684"/>
              <a:gd name="connsiteY0" fmla="*/ 0 h 11612225"/>
              <a:gd name="connsiteX1" fmla="*/ 4075684 w 4075684"/>
              <a:gd name="connsiteY1" fmla="*/ 0 h 11612225"/>
              <a:gd name="connsiteX2" fmla="*/ 4075684 w 4075684"/>
              <a:gd name="connsiteY2" fmla="*/ 11612225 h 11612225"/>
              <a:gd name="connsiteX3" fmla="*/ 0 w 4075684"/>
              <a:gd name="connsiteY3" fmla="*/ 11612225 h 11612225"/>
              <a:gd name="connsiteX4" fmla="*/ 0 w 4075684"/>
              <a:gd name="connsiteY4" fmla="*/ 0 h 11612225"/>
              <a:gd name="connsiteX0" fmla="*/ 2735764 w 4075684"/>
              <a:gd name="connsiteY0" fmla="*/ 662233 h 11612225"/>
              <a:gd name="connsiteX1" fmla="*/ 4075684 w 4075684"/>
              <a:gd name="connsiteY1" fmla="*/ 0 h 11612225"/>
              <a:gd name="connsiteX2" fmla="*/ 4075684 w 4075684"/>
              <a:gd name="connsiteY2" fmla="*/ 11612225 h 11612225"/>
              <a:gd name="connsiteX3" fmla="*/ 0 w 4075684"/>
              <a:gd name="connsiteY3" fmla="*/ 11612225 h 11612225"/>
              <a:gd name="connsiteX4" fmla="*/ 2735764 w 4075684"/>
              <a:gd name="connsiteY4" fmla="*/ 662233 h 11612225"/>
              <a:gd name="connsiteX0" fmla="*/ 2543130 w 4075684"/>
              <a:gd name="connsiteY0" fmla="*/ 634973 h 11612225"/>
              <a:gd name="connsiteX1" fmla="*/ 4075684 w 4075684"/>
              <a:gd name="connsiteY1" fmla="*/ 0 h 11612225"/>
              <a:gd name="connsiteX2" fmla="*/ 4075684 w 4075684"/>
              <a:gd name="connsiteY2" fmla="*/ 11612225 h 11612225"/>
              <a:gd name="connsiteX3" fmla="*/ 0 w 4075684"/>
              <a:gd name="connsiteY3" fmla="*/ 11612225 h 11612225"/>
              <a:gd name="connsiteX4" fmla="*/ 2543130 w 4075684"/>
              <a:gd name="connsiteY4" fmla="*/ 634973 h 11612225"/>
              <a:gd name="connsiteX0" fmla="*/ 2543130 w 4075684"/>
              <a:gd name="connsiteY0" fmla="*/ 0 h 10977252"/>
              <a:gd name="connsiteX1" fmla="*/ 3953014 w 4075684"/>
              <a:gd name="connsiteY1" fmla="*/ 231880 h 10977252"/>
              <a:gd name="connsiteX2" fmla="*/ 4075684 w 4075684"/>
              <a:gd name="connsiteY2" fmla="*/ 10977252 h 10977252"/>
              <a:gd name="connsiteX3" fmla="*/ 0 w 4075684"/>
              <a:gd name="connsiteY3" fmla="*/ 10977252 h 10977252"/>
              <a:gd name="connsiteX4" fmla="*/ 2543130 w 4075684"/>
              <a:gd name="connsiteY4" fmla="*/ 0 h 10977252"/>
              <a:gd name="connsiteX0" fmla="*/ 2543130 w 4075684"/>
              <a:gd name="connsiteY0" fmla="*/ 0 h 10977252"/>
              <a:gd name="connsiteX1" fmla="*/ 3983182 w 4075684"/>
              <a:gd name="connsiteY1" fmla="*/ 157552 h 10977252"/>
              <a:gd name="connsiteX2" fmla="*/ 4075684 w 4075684"/>
              <a:gd name="connsiteY2" fmla="*/ 10977252 h 10977252"/>
              <a:gd name="connsiteX3" fmla="*/ 0 w 4075684"/>
              <a:gd name="connsiteY3" fmla="*/ 10977252 h 10977252"/>
              <a:gd name="connsiteX4" fmla="*/ 2543130 w 4075684"/>
              <a:gd name="connsiteY4" fmla="*/ 0 h 10977252"/>
              <a:gd name="connsiteX0" fmla="*/ 1537251 w 3069805"/>
              <a:gd name="connsiteY0" fmla="*/ 0 h 10977252"/>
              <a:gd name="connsiteX1" fmla="*/ 2977303 w 3069805"/>
              <a:gd name="connsiteY1" fmla="*/ 157552 h 10977252"/>
              <a:gd name="connsiteX2" fmla="*/ 3069805 w 3069805"/>
              <a:gd name="connsiteY2" fmla="*/ 10977252 h 10977252"/>
              <a:gd name="connsiteX3" fmla="*/ 0 w 3069805"/>
              <a:gd name="connsiteY3" fmla="*/ 10117490 h 10977252"/>
              <a:gd name="connsiteX4" fmla="*/ 1537251 w 3069805"/>
              <a:gd name="connsiteY4" fmla="*/ 0 h 10977252"/>
              <a:gd name="connsiteX0" fmla="*/ 1537251 w 3581195"/>
              <a:gd name="connsiteY0" fmla="*/ 0 h 10695935"/>
              <a:gd name="connsiteX1" fmla="*/ 2977303 w 3581195"/>
              <a:gd name="connsiteY1" fmla="*/ 157552 h 10695935"/>
              <a:gd name="connsiteX2" fmla="*/ 3581195 w 3581195"/>
              <a:gd name="connsiteY2" fmla="*/ 10695935 h 10695935"/>
              <a:gd name="connsiteX3" fmla="*/ 0 w 3581195"/>
              <a:gd name="connsiteY3" fmla="*/ 10117490 h 10695935"/>
              <a:gd name="connsiteX4" fmla="*/ 1537251 w 3581195"/>
              <a:gd name="connsiteY4" fmla="*/ 0 h 1069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195" h="10695935">
                <a:moveTo>
                  <a:pt x="1537251" y="0"/>
                </a:moveTo>
                <a:lnTo>
                  <a:pt x="2977303" y="157552"/>
                </a:lnTo>
                <a:lnTo>
                  <a:pt x="3581195" y="10695935"/>
                </a:lnTo>
                <a:lnTo>
                  <a:pt x="0" y="10117490"/>
                </a:lnTo>
                <a:lnTo>
                  <a:pt x="1537251" y="0"/>
                </a:lnTo>
                <a:close/>
              </a:path>
            </a:pathLst>
          </a:custGeom>
          <a:solidFill>
            <a:schemeClr val="accent3"/>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95" y="0"/>
            <a:ext cx="4047239" cy="3002435"/>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588" y="4475340"/>
            <a:ext cx="4030775" cy="2819469"/>
          </a:xfrm>
          <a:prstGeom prst="rect">
            <a:avLst/>
          </a:prstGeom>
        </p:spPr>
      </p:pic>
      <p:sp>
        <p:nvSpPr>
          <p:cNvPr id="17" name="角丸四角形 16"/>
          <p:cNvSpPr/>
          <p:nvPr/>
        </p:nvSpPr>
        <p:spPr bwMode="gray">
          <a:xfrm>
            <a:off x="5157732" y="423777"/>
            <a:ext cx="1700268" cy="367595"/>
          </a:xfrm>
          <a:prstGeom prst="roundRect">
            <a:avLst>
              <a:gd name="adj" fmla="val 4387"/>
            </a:avLst>
          </a:prstGeom>
          <a:solidFill>
            <a:schemeClr val="bg1"/>
          </a:solidFill>
          <a:ln w="28575">
            <a:no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ja-JP" altLang="en-US" sz="2000" b="1" dirty="0">
                <a:solidFill>
                  <a:schemeClr val="tx1"/>
                </a:solidFill>
                <a:latin typeface="+mn-ea"/>
              </a:rPr>
              <a:t>　</a:t>
            </a:r>
            <a:endParaRPr kumimoji="1" lang="en-US" altLang="ja-JP" sz="2000" b="1" dirty="0" smtClean="0">
              <a:solidFill>
                <a:schemeClr val="tx1"/>
              </a:solidFill>
              <a:latin typeface="+mn-ea"/>
            </a:endParaRPr>
          </a:p>
        </p:txBody>
      </p:sp>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14378"/>
          <a:stretch/>
        </p:blipFill>
        <p:spPr>
          <a:xfrm>
            <a:off x="-214995" y="6170277"/>
            <a:ext cx="4126324" cy="2700074"/>
          </a:xfrm>
          <a:prstGeom prst="rect">
            <a:avLst/>
          </a:prstGeom>
        </p:spPr>
      </p:pic>
      <p:pic>
        <p:nvPicPr>
          <p:cNvPr id="20" name="図 19"/>
          <p:cNvPicPr>
            <a:picLocks noChangeAspect="1"/>
          </p:cNvPicPr>
          <p:nvPr/>
        </p:nvPicPr>
        <p:blipFill rotWithShape="1">
          <a:blip r:embed="rId7" cstate="print">
            <a:extLst>
              <a:ext uri="{28A0092B-C50C-407E-A947-70E740481C1C}">
                <a14:useLocalDpi xmlns:a14="http://schemas.microsoft.com/office/drawing/2010/main" val="0"/>
              </a:ext>
            </a:extLst>
          </a:blip>
          <a:srcRect l="12892"/>
          <a:stretch/>
        </p:blipFill>
        <p:spPr>
          <a:xfrm>
            <a:off x="-201578" y="3133274"/>
            <a:ext cx="4195015" cy="2891732"/>
          </a:xfrm>
          <a:prstGeom prst="rect">
            <a:avLst/>
          </a:prstGeom>
        </p:spPr>
      </p:pic>
      <p:sp>
        <p:nvSpPr>
          <p:cNvPr id="13" name="正方形/長方形 12"/>
          <p:cNvSpPr/>
          <p:nvPr/>
        </p:nvSpPr>
        <p:spPr bwMode="gray">
          <a:xfrm>
            <a:off x="-331634" y="2519942"/>
            <a:ext cx="7396680" cy="8466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3600" b="1" dirty="0" smtClean="0">
                <a:ln w="28575">
                  <a:solidFill>
                    <a:schemeClr val="bg1"/>
                  </a:solidFill>
                </a:ln>
                <a:latin typeface="HGP創英角ﾎﾟｯﾌﾟ体" panose="040B0A00000000000000" pitchFamily="50" charset="-128"/>
                <a:ea typeface="HGP創英角ﾎﾟｯﾌﾟ体" panose="040B0A00000000000000" pitchFamily="50" charset="-128"/>
              </a:rPr>
              <a:t>想定最大規模</a:t>
            </a:r>
            <a:r>
              <a:rPr kumimoji="1" lang="ja-JP" altLang="en-US" sz="2800" b="1" dirty="0" smtClean="0">
                <a:ln w="28575">
                  <a:solidFill>
                    <a:schemeClr val="bg1"/>
                  </a:solidFill>
                </a:ln>
                <a:latin typeface="HGP創英角ﾎﾟｯﾌﾟ体" panose="040B0A00000000000000" pitchFamily="50" charset="-128"/>
                <a:ea typeface="HGP創英角ﾎﾟｯﾌﾟ体" panose="040B0A00000000000000" pitchFamily="50" charset="-128"/>
              </a:rPr>
              <a:t>の</a:t>
            </a:r>
            <a:r>
              <a:rPr kumimoji="1" lang="ja-JP" altLang="en-US" sz="3600" b="1" dirty="0" smtClean="0">
                <a:ln w="28575">
                  <a:solidFill>
                    <a:schemeClr val="bg1"/>
                  </a:solidFill>
                </a:ln>
                <a:latin typeface="HGP創英角ﾎﾟｯﾌﾟ体" panose="040B0A00000000000000" pitchFamily="50" charset="-128"/>
                <a:ea typeface="HGP創英角ﾎﾟｯﾌﾟ体" panose="040B0A00000000000000" pitchFamily="50" charset="-128"/>
              </a:rPr>
              <a:t>高潮</a:t>
            </a:r>
            <a:r>
              <a:rPr kumimoji="1" lang="ja-JP" altLang="en-US" sz="2800" b="1" dirty="0" smtClean="0">
                <a:ln w="28575">
                  <a:solidFill>
                    <a:schemeClr val="bg1"/>
                  </a:solidFill>
                </a:ln>
                <a:latin typeface="HGP創英角ﾎﾟｯﾌﾟ体" panose="040B0A00000000000000" pitchFamily="50" charset="-128"/>
                <a:ea typeface="HGP創英角ﾎﾟｯﾌﾟ体" panose="040B0A00000000000000" pitchFamily="50" charset="-128"/>
              </a:rPr>
              <a:t>に</a:t>
            </a:r>
            <a:r>
              <a:rPr kumimoji="1" lang="ja-JP" altLang="en-US" sz="3600" b="1" dirty="0">
                <a:ln w="28575">
                  <a:solidFill>
                    <a:schemeClr val="bg1"/>
                  </a:solidFill>
                </a:ln>
                <a:latin typeface="HGP創英角ﾎﾟｯﾌﾟ体" panose="040B0A00000000000000" pitchFamily="50" charset="-128"/>
                <a:ea typeface="HGP創英角ﾎﾟｯﾌﾟ体" panose="040B0A00000000000000" pitchFamily="50" charset="-128"/>
              </a:rPr>
              <a:t>備</a:t>
            </a:r>
            <a:r>
              <a:rPr kumimoji="1" lang="ja-JP" altLang="en-US" sz="3200" b="1" dirty="0" smtClean="0">
                <a:ln w="28575">
                  <a:solidFill>
                    <a:schemeClr val="bg1"/>
                  </a:solidFill>
                </a:ln>
                <a:latin typeface="HGP創英角ﾎﾟｯﾌﾟ体" panose="040B0A00000000000000" pitchFamily="50" charset="-128"/>
                <a:ea typeface="HGP創英角ﾎﾟｯﾌﾟ体" panose="040B0A00000000000000" pitchFamily="50" charset="-128"/>
              </a:rPr>
              <a:t>え</a:t>
            </a:r>
            <a:endParaRPr kumimoji="1" lang="en-US" altLang="ja-JP" sz="3200" b="1" dirty="0">
              <a:ln w="28575">
                <a:solidFill>
                  <a:schemeClr val="bg1"/>
                </a:solidFill>
              </a:ln>
              <a:latin typeface="HGP創英角ﾎﾟｯﾌﾟ体" panose="040B0A00000000000000" pitchFamily="50" charset="-128"/>
              <a:ea typeface="HGP創英角ﾎﾟｯﾌﾟ体" panose="040B0A00000000000000" pitchFamily="50" charset="-128"/>
            </a:endParaRPr>
          </a:p>
          <a:p>
            <a:pPr algn="ctr"/>
            <a:r>
              <a:rPr kumimoji="1" lang="ja-JP" altLang="en-US" sz="6000" b="1" dirty="0" smtClean="0">
                <a:ln w="57150">
                  <a:solidFill>
                    <a:schemeClr val="bg1"/>
                  </a:solidFill>
                </a:ln>
                <a:solidFill>
                  <a:srgbClr val="FFC000"/>
                </a:solidFill>
                <a:latin typeface="HGP創英角ﾎﾟｯﾌﾟ体" panose="040B0A00000000000000" pitchFamily="50" charset="-128"/>
                <a:ea typeface="HGP創英角ﾎﾟｯﾌﾟ体" panose="040B0A00000000000000" pitchFamily="50" charset="-128"/>
              </a:rPr>
              <a:t>自宅の災害リスク</a:t>
            </a:r>
            <a:endParaRPr kumimoji="1" lang="en-US" altLang="ja-JP" sz="5400" b="1" dirty="0" smtClean="0">
              <a:ln w="57150">
                <a:solidFill>
                  <a:schemeClr val="bg1"/>
                </a:solidFill>
              </a:ln>
              <a:solidFill>
                <a:srgbClr val="FFC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3200" b="1" dirty="0" smtClean="0">
                <a:ln w="2857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rPr>
              <a:t>と</a:t>
            </a:r>
            <a:endParaRPr kumimoji="1" lang="en-US" altLang="ja-JP" sz="3200" b="1" dirty="0">
              <a:ln w="28575">
                <a:solidFill>
                  <a:schemeClr val="bg1"/>
                </a:solidFill>
              </a:ln>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6000" b="1" dirty="0" smtClean="0">
                <a:ln w="57150">
                  <a:solidFill>
                    <a:schemeClr val="bg1"/>
                  </a:solidFill>
                </a:ln>
                <a:solidFill>
                  <a:srgbClr val="FFC000"/>
                </a:solidFill>
                <a:latin typeface="HGP創英角ﾎﾟｯﾌﾟ体" panose="040B0A00000000000000" pitchFamily="50" charset="-128"/>
                <a:ea typeface="HGP創英角ﾎﾟｯﾌﾟ体" panose="040B0A00000000000000" pitchFamily="50" charset="-128"/>
              </a:rPr>
              <a:t>とるべき行動</a:t>
            </a:r>
            <a:r>
              <a:rPr kumimoji="1" lang="ja-JP" altLang="en-US" sz="5400" b="1" dirty="0" smtClean="0">
                <a:ln w="57150">
                  <a:solidFill>
                    <a:schemeClr val="bg1"/>
                  </a:solidFill>
                </a:ln>
                <a:solidFill>
                  <a:srgbClr val="FFC000"/>
                </a:solidFill>
                <a:latin typeface="HGP創英角ﾎﾟｯﾌﾟ体" panose="040B0A00000000000000" pitchFamily="50" charset="-128"/>
                <a:ea typeface="HGP創英角ﾎﾟｯﾌﾟ体" panose="040B0A00000000000000" pitchFamily="50" charset="-128"/>
              </a:rPr>
              <a:t> </a:t>
            </a:r>
            <a:endParaRPr kumimoji="1" lang="en-US" altLang="ja-JP" sz="5400" b="1" dirty="0">
              <a:ln w="57150">
                <a:solidFill>
                  <a:schemeClr val="bg1"/>
                </a:solidFill>
              </a:ln>
              <a:solidFill>
                <a:srgbClr val="FFC000"/>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4000" b="1" dirty="0" smtClean="0">
              <a:ln w="28575">
                <a:solidFill>
                  <a:schemeClr val="bg1">
                    <a:lumMod val="95000"/>
                  </a:schemeClr>
                </a:solidFill>
              </a:ln>
              <a:latin typeface="HGP創英角ﾎﾟｯﾌﾟ体" panose="040B0A00000000000000" pitchFamily="50" charset="-128"/>
              <a:ea typeface="HGP創英角ﾎﾟｯﾌﾟ体" panose="040B0A00000000000000" pitchFamily="50" charset="-128"/>
            </a:endParaRPr>
          </a:p>
          <a:p>
            <a:pPr algn="ctr"/>
            <a:endParaRPr kumimoji="1" lang="ja-JP" altLang="en-US" sz="2800" b="1" dirty="0">
              <a:ln w="28575">
                <a:solidFill>
                  <a:schemeClr val="bg1">
                    <a:lumMod val="95000"/>
                  </a:schemeClr>
                </a:solidFill>
              </a:ln>
              <a:latin typeface="HGP創英角ﾎﾟｯﾌﾟ体" panose="040B0A00000000000000" pitchFamily="50" charset="-128"/>
              <a:ea typeface="HGP創英角ﾎﾟｯﾌﾟ体" panose="040B0A00000000000000" pitchFamily="50" charset="-128"/>
            </a:endParaRPr>
          </a:p>
        </p:txBody>
      </p:sp>
      <p:sp>
        <p:nvSpPr>
          <p:cNvPr id="16" name="正方形/長方形 15"/>
          <p:cNvSpPr/>
          <p:nvPr/>
        </p:nvSpPr>
        <p:spPr bwMode="gray">
          <a:xfrm>
            <a:off x="-310967" y="5047489"/>
            <a:ext cx="7396680" cy="8466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endParaRPr kumimoji="1" lang="en-US" altLang="ja-JP" sz="2400" b="1" dirty="0">
              <a:ln w="28575">
                <a:solidFill>
                  <a:schemeClr val="bg1"/>
                </a:solidFill>
              </a:ln>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8" name="正方形/長方形 17"/>
          <p:cNvSpPr/>
          <p:nvPr/>
        </p:nvSpPr>
        <p:spPr bwMode="gray">
          <a:xfrm>
            <a:off x="-376104" y="5728427"/>
            <a:ext cx="7396680" cy="8466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endParaRPr kumimoji="1" lang="en-US" altLang="ja-JP" sz="3200" b="1" dirty="0">
              <a:ln w="28575">
                <a:solidFill>
                  <a:schemeClr val="bg1"/>
                </a:solidFill>
              </a:ln>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3" name="テキスト ボックス 22"/>
          <p:cNvSpPr txBox="1"/>
          <p:nvPr/>
        </p:nvSpPr>
        <p:spPr>
          <a:xfrm>
            <a:off x="6017056" y="7323580"/>
            <a:ext cx="857927" cy="230832"/>
          </a:xfrm>
          <a:prstGeom prst="rect">
            <a:avLst/>
          </a:prstGeom>
          <a:noFill/>
        </p:spPr>
        <p:txBody>
          <a:bodyPr wrap="none" rtlCol="0">
            <a:spAutoFit/>
          </a:bodyPr>
          <a:lstStyle/>
          <a:p>
            <a:r>
              <a:rPr kumimoji="1" lang="en-US" altLang="ja-JP" sz="900" dirty="0" smtClean="0"/>
              <a:t>©</a:t>
            </a:r>
            <a:r>
              <a:rPr lang="ja-JP" altLang="ja-JP" sz="900" dirty="0"/>
              <a:t>気象庁提供</a:t>
            </a:r>
            <a:endParaRPr kumimoji="1" lang="ja-JP" altLang="en-US" sz="900" dirty="0"/>
          </a:p>
        </p:txBody>
      </p:sp>
      <p:sp>
        <p:nvSpPr>
          <p:cNvPr id="24" name="テキスト ボックス 23"/>
          <p:cNvSpPr txBox="1"/>
          <p:nvPr/>
        </p:nvSpPr>
        <p:spPr>
          <a:xfrm>
            <a:off x="-94589" y="49071"/>
            <a:ext cx="857927" cy="230832"/>
          </a:xfrm>
          <a:prstGeom prst="rect">
            <a:avLst/>
          </a:prstGeom>
          <a:noFill/>
        </p:spPr>
        <p:txBody>
          <a:bodyPr wrap="none" rtlCol="0">
            <a:spAutoFit/>
          </a:bodyPr>
          <a:lstStyle/>
          <a:p>
            <a:r>
              <a:rPr kumimoji="1" lang="en-US" altLang="ja-JP" sz="900" dirty="0" smtClean="0">
                <a:effectLst>
                  <a:glow rad="63500">
                    <a:schemeClr val="bg1">
                      <a:alpha val="80000"/>
                    </a:schemeClr>
                  </a:glow>
                </a:effectLst>
              </a:rPr>
              <a:t>©</a:t>
            </a:r>
            <a:r>
              <a:rPr lang="ja-JP" altLang="ja-JP" sz="900" dirty="0">
                <a:effectLst>
                  <a:glow rad="63500">
                    <a:schemeClr val="bg1">
                      <a:alpha val="80000"/>
                    </a:schemeClr>
                  </a:glow>
                </a:effectLst>
              </a:rPr>
              <a:t>気象庁提供</a:t>
            </a:r>
            <a:endParaRPr kumimoji="1" lang="ja-JP" altLang="en-US" sz="900" dirty="0">
              <a:effectLst>
                <a:glow rad="63500">
                  <a:schemeClr val="bg1">
                    <a:alpha val="80000"/>
                  </a:schemeClr>
                </a:glow>
              </a:effectLst>
            </a:endParaRPr>
          </a:p>
        </p:txBody>
      </p:sp>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4689" y="9003736"/>
            <a:ext cx="1944033" cy="649398"/>
          </a:xfrm>
          <a:prstGeom prst="rect">
            <a:avLst/>
          </a:prstGeom>
          <a:effectLst/>
        </p:spPr>
      </p:pic>
      <p:sp>
        <p:nvSpPr>
          <p:cNvPr id="25" name="角丸四角形 24"/>
          <p:cNvSpPr/>
          <p:nvPr/>
        </p:nvSpPr>
        <p:spPr bwMode="gray">
          <a:xfrm>
            <a:off x="5431985" y="42869"/>
            <a:ext cx="1375802" cy="390761"/>
          </a:xfrm>
          <a:prstGeom prst="roundRect">
            <a:avLst>
              <a:gd name="adj" fmla="val 0"/>
            </a:avLst>
          </a:prstGeom>
          <a:solidFill>
            <a:schemeClr val="bg1"/>
          </a:solidFill>
          <a:ln w="381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2000" b="1" spc="-150" dirty="0">
              <a:solidFill>
                <a:schemeClr val="tx1"/>
              </a:solidFill>
              <a:latin typeface="+mn-ea"/>
            </a:endParaRPr>
          </a:p>
        </p:txBody>
      </p:sp>
    </p:spTree>
    <p:extLst>
      <p:ext uri="{BB962C8B-B14F-4D97-AF65-F5344CB8AC3E}">
        <p14:creationId xmlns:p14="http://schemas.microsoft.com/office/powerpoint/2010/main" val="392326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角丸四角形 176"/>
          <p:cNvSpPr/>
          <p:nvPr/>
        </p:nvSpPr>
        <p:spPr bwMode="gray">
          <a:xfrm>
            <a:off x="59831" y="1931366"/>
            <a:ext cx="6707896" cy="5466128"/>
          </a:xfrm>
          <a:prstGeom prst="roundRect">
            <a:avLst>
              <a:gd name="adj" fmla="val 1952"/>
            </a:avLst>
          </a:prstGeom>
          <a:solidFill>
            <a:schemeClr val="bg1"/>
          </a:solidFill>
          <a:ln w="38100">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endParaRPr kumimoji="1" lang="ja-JP" altLang="en-US" sz="1000" spc="-150" dirty="0">
              <a:solidFill>
                <a:schemeClr val="tx1"/>
              </a:solidFill>
              <a:latin typeface="+mn-ea"/>
            </a:endParaRPr>
          </a:p>
        </p:txBody>
      </p:sp>
      <p:cxnSp>
        <p:nvCxnSpPr>
          <p:cNvPr id="66" name="カギ線コネクタ 2"/>
          <p:cNvCxnSpPr/>
          <p:nvPr/>
        </p:nvCxnSpPr>
        <p:spPr>
          <a:xfrm>
            <a:off x="1288538" y="3224069"/>
            <a:ext cx="4777" cy="250338"/>
          </a:xfrm>
          <a:prstGeom prst="straightConnector1">
            <a:avLst/>
          </a:prstGeom>
          <a:ln w="44450" cap="rnd">
            <a:solidFill>
              <a:srgbClr val="1D8AC8"/>
            </a:solidFill>
            <a:round/>
            <a:tailEnd type="arrow" w="med" len="sm"/>
          </a:ln>
        </p:spPr>
        <p:style>
          <a:lnRef idx="1">
            <a:schemeClr val="accent1"/>
          </a:lnRef>
          <a:fillRef idx="0">
            <a:schemeClr val="accent1"/>
          </a:fillRef>
          <a:effectRef idx="0">
            <a:schemeClr val="accent1"/>
          </a:effectRef>
          <a:fontRef idx="minor">
            <a:schemeClr val="tx1"/>
          </a:fontRef>
        </p:style>
      </p:cxnSp>
      <p:sp>
        <p:nvSpPr>
          <p:cNvPr id="104" name="角丸四角形 103"/>
          <p:cNvSpPr/>
          <p:nvPr/>
        </p:nvSpPr>
        <p:spPr>
          <a:xfrm>
            <a:off x="185123" y="1981092"/>
            <a:ext cx="6457311" cy="311417"/>
          </a:xfrm>
          <a:prstGeom prst="roundRect">
            <a:avLst>
              <a:gd name="adj" fmla="val 50000"/>
            </a:avLst>
          </a:prstGeom>
          <a:solidFill>
            <a:srgbClr val="1D8A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b="1" spc="300" dirty="0" smtClean="0">
                <a:solidFill>
                  <a:schemeClr val="bg1"/>
                </a:solidFill>
                <a:latin typeface="+mn-ea"/>
              </a:rPr>
              <a:t>「避難行動判定フロー</a:t>
            </a:r>
            <a:r>
              <a:rPr kumimoji="1" lang="ja-JP" altLang="en-US" b="1" spc="300" dirty="0">
                <a:solidFill>
                  <a:schemeClr val="bg1"/>
                </a:solidFill>
                <a:latin typeface="+mn-ea"/>
              </a:rPr>
              <a:t>」</a:t>
            </a:r>
            <a:r>
              <a:rPr kumimoji="1" lang="ja-JP" altLang="en-US" b="1" spc="300" dirty="0" smtClean="0">
                <a:solidFill>
                  <a:schemeClr val="bg1"/>
                </a:solidFill>
                <a:latin typeface="+mn-ea"/>
              </a:rPr>
              <a:t>～</a:t>
            </a:r>
            <a:r>
              <a:rPr kumimoji="1" lang="ja-JP" altLang="en-US" sz="1600" b="1" spc="300" dirty="0" smtClean="0">
                <a:solidFill>
                  <a:schemeClr val="bg1"/>
                </a:solidFill>
                <a:latin typeface="+mn-ea"/>
              </a:rPr>
              <a:t>あなたの避難先は～</a:t>
            </a:r>
            <a:endParaRPr kumimoji="1" lang="ja-JP" altLang="en-US" sz="1600" b="1" spc="300" dirty="0">
              <a:solidFill>
                <a:schemeClr val="bg1"/>
              </a:solidFill>
              <a:latin typeface="+mn-ea"/>
            </a:endParaRPr>
          </a:p>
        </p:txBody>
      </p:sp>
      <p:sp>
        <p:nvSpPr>
          <p:cNvPr id="107" name="角丸四角形 106"/>
          <p:cNvSpPr/>
          <p:nvPr/>
        </p:nvSpPr>
        <p:spPr bwMode="gray">
          <a:xfrm>
            <a:off x="3518053" y="2695578"/>
            <a:ext cx="3161439" cy="667426"/>
          </a:xfrm>
          <a:prstGeom prst="roundRect">
            <a:avLst>
              <a:gd name="adj" fmla="val 4671"/>
            </a:avLst>
          </a:prstGeom>
          <a:solidFill>
            <a:schemeClr val="bg1"/>
          </a:solidFill>
          <a:ln w="28575">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1200" b="1" dirty="0" smtClean="0">
              <a:solidFill>
                <a:srgbClr val="168423"/>
              </a:solidFill>
              <a:latin typeface="+mn-ea"/>
            </a:endParaRPr>
          </a:p>
          <a:p>
            <a:pPr algn="ctr"/>
            <a:endParaRPr kumimoji="1" lang="ja-JP" altLang="en-US" sz="1200" b="1" dirty="0">
              <a:solidFill>
                <a:srgbClr val="168423"/>
              </a:solidFill>
              <a:latin typeface="+mn-ea"/>
            </a:endParaRPr>
          </a:p>
        </p:txBody>
      </p:sp>
      <p:sp>
        <p:nvSpPr>
          <p:cNvPr id="109" name="角丸四角形 108"/>
          <p:cNvSpPr/>
          <p:nvPr/>
        </p:nvSpPr>
        <p:spPr>
          <a:xfrm>
            <a:off x="3613477" y="2618177"/>
            <a:ext cx="3153671" cy="801036"/>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r>
              <a:rPr kumimoji="1" lang="ja-JP" altLang="en-US" sz="1100" dirty="0" smtClean="0">
                <a:solidFill>
                  <a:schemeClr val="tx1"/>
                </a:solidFill>
                <a:latin typeface="+mn-ea"/>
              </a:rPr>
              <a:t>色が塗られていなくても、周りより低い</a:t>
            </a:r>
            <a:endParaRPr kumimoji="1" lang="en-US" altLang="ja-JP" sz="1100" dirty="0" smtClean="0">
              <a:solidFill>
                <a:schemeClr val="tx1"/>
              </a:solidFill>
              <a:latin typeface="+mn-ea"/>
            </a:endParaRPr>
          </a:p>
          <a:p>
            <a:r>
              <a:rPr kumimoji="1" lang="ja-JP" altLang="en-US" sz="1100" dirty="0" smtClean="0">
                <a:solidFill>
                  <a:schemeClr val="tx1"/>
                </a:solidFill>
                <a:latin typeface="+mn-ea"/>
              </a:rPr>
              <a:t>土地などにお住まいの方は、市町村からの避難</a:t>
            </a:r>
            <a:endParaRPr kumimoji="1" lang="en-US" altLang="ja-JP" sz="1100" dirty="0" smtClean="0">
              <a:solidFill>
                <a:schemeClr val="tx1"/>
              </a:solidFill>
              <a:latin typeface="+mn-ea"/>
            </a:endParaRPr>
          </a:p>
          <a:p>
            <a:r>
              <a:rPr kumimoji="1" lang="ja-JP" altLang="en-US" sz="1100" dirty="0" smtClean="0">
                <a:solidFill>
                  <a:schemeClr val="tx1"/>
                </a:solidFill>
                <a:latin typeface="+mn-ea"/>
              </a:rPr>
              <a:t>情報を参考に必要に応じて避難してください。</a:t>
            </a:r>
            <a:endParaRPr kumimoji="1" lang="ja-JP" altLang="en-US" sz="1000" dirty="0">
              <a:solidFill>
                <a:schemeClr val="tx1"/>
              </a:solidFill>
              <a:latin typeface="+mn-ea"/>
            </a:endParaRPr>
          </a:p>
        </p:txBody>
      </p:sp>
      <p:cxnSp>
        <p:nvCxnSpPr>
          <p:cNvPr id="96" name="カギ線コネクタ 2"/>
          <p:cNvCxnSpPr>
            <a:stCxn id="19" idx="3"/>
            <a:endCxn id="107" idx="1"/>
          </p:cNvCxnSpPr>
          <p:nvPr/>
        </p:nvCxnSpPr>
        <p:spPr bwMode="gray">
          <a:xfrm>
            <a:off x="2543998" y="3025775"/>
            <a:ext cx="974055" cy="3516"/>
          </a:xfrm>
          <a:prstGeom prst="straightConnector1">
            <a:avLst/>
          </a:prstGeom>
          <a:ln w="44450" cap="rnd">
            <a:solidFill>
              <a:srgbClr val="1D8AC8"/>
            </a:solidFill>
            <a:round/>
            <a:tailEnd type="arrow" w="med" len="sm"/>
          </a:ln>
        </p:spPr>
        <p:style>
          <a:lnRef idx="1">
            <a:schemeClr val="accent1"/>
          </a:lnRef>
          <a:fillRef idx="0">
            <a:schemeClr val="accent1"/>
          </a:fillRef>
          <a:effectRef idx="0">
            <a:schemeClr val="accent1"/>
          </a:effectRef>
          <a:fontRef idx="minor">
            <a:schemeClr val="tx1"/>
          </a:fontRef>
        </p:style>
      </p:cxnSp>
      <p:sp>
        <p:nvSpPr>
          <p:cNvPr id="111" name="角丸四角形 110"/>
          <p:cNvSpPr/>
          <p:nvPr/>
        </p:nvSpPr>
        <p:spPr bwMode="gray">
          <a:xfrm>
            <a:off x="313709" y="3495220"/>
            <a:ext cx="2616792" cy="2196435"/>
          </a:xfrm>
          <a:prstGeom prst="roundRect">
            <a:avLst>
              <a:gd name="adj" fmla="val 2378"/>
            </a:avLst>
          </a:prstGeom>
          <a:solidFill>
            <a:schemeClr val="bg1"/>
          </a:solidFill>
          <a:ln w="28575">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pPr algn="ctr"/>
            <a:r>
              <a:rPr kumimoji="1" lang="ja-JP" altLang="en-US" sz="1100" b="1" dirty="0" smtClean="0">
                <a:solidFill>
                  <a:schemeClr val="tx1"/>
                </a:solidFill>
                <a:latin typeface="+mn-ea"/>
              </a:rPr>
              <a:t>浸水の深さより居室は高いですか？</a:t>
            </a:r>
            <a:endParaRPr kumimoji="1" lang="ja-JP" altLang="en-US" sz="1000" b="1" dirty="0">
              <a:solidFill>
                <a:schemeClr val="tx1"/>
              </a:solidFill>
              <a:latin typeface="+mn-ea"/>
            </a:endParaRPr>
          </a:p>
        </p:txBody>
      </p:sp>
      <p:sp>
        <p:nvSpPr>
          <p:cNvPr id="19" name="角丸四角形 18"/>
          <p:cNvSpPr/>
          <p:nvPr/>
        </p:nvSpPr>
        <p:spPr bwMode="gray">
          <a:xfrm>
            <a:off x="214977" y="2841618"/>
            <a:ext cx="2329021" cy="368314"/>
          </a:xfrm>
          <a:prstGeom prst="roundRect">
            <a:avLst>
              <a:gd name="adj" fmla="val 16260"/>
            </a:avLst>
          </a:prstGeom>
          <a:solidFill>
            <a:schemeClr val="bg1"/>
          </a:solidFill>
          <a:ln w="28575">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100" spc="-150" dirty="0" smtClean="0">
                <a:solidFill>
                  <a:schemeClr val="tx1"/>
                </a:solidFill>
                <a:latin typeface="+mn-ea"/>
              </a:rPr>
              <a:t>家がある場所に色が塗られていますか？</a:t>
            </a:r>
            <a:endParaRPr kumimoji="1" lang="ja-JP" altLang="en-US" sz="1100" spc="-150" dirty="0">
              <a:solidFill>
                <a:schemeClr val="tx1"/>
              </a:solidFill>
              <a:latin typeface="+mn-ea"/>
            </a:endParaRPr>
          </a:p>
        </p:txBody>
      </p:sp>
      <p:sp>
        <p:nvSpPr>
          <p:cNvPr id="125" name="角丸四角形 124"/>
          <p:cNvSpPr/>
          <p:nvPr/>
        </p:nvSpPr>
        <p:spPr bwMode="gray">
          <a:xfrm>
            <a:off x="3729532" y="3448096"/>
            <a:ext cx="2921563" cy="2301338"/>
          </a:xfrm>
          <a:prstGeom prst="roundRect">
            <a:avLst>
              <a:gd name="adj" fmla="val 1784"/>
            </a:avLst>
          </a:prstGeom>
          <a:solidFill>
            <a:schemeClr val="bg1"/>
          </a:solidFill>
          <a:ln w="28575">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1200" b="1" dirty="0" smtClean="0">
              <a:solidFill>
                <a:srgbClr val="168423"/>
              </a:solidFill>
              <a:latin typeface="+mn-ea"/>
            </a:endParaRPr>
          </a:p>
          <a:p>
            <a:pPr algn="ctr"/>
            <a:endParaRPr kumimoji="1" lang="ja-JP" altLang="en-US" sz="1200" b="1" dirty="0">
              <a:solidFill>
                <a:srgbClr val="168423"/>
              </a:solidFill>
              <a:latin typeface="+mn-ea"/>
            </a:endParaRPr>
          </a:p>
        </p:txBody>
      </p:sp>
      <p:sp>
        <p:nvSpPr>
          <p:cNvPr id="27" name="角丸四角形 26"/>
          <p:cNvSpPr/>
          <p:nvPr/>
        </p:nvSpPr>
        <p:spPr>
          <a:xfrm>
            <a:off x="3739241" y="3627800"/>
            <a:ext cx="2885106"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gn="ctr">
              <a:lnSpc>
                <a:spcPts val="1500"/>
              </a:lnSpc>
            </a:pPr>
            <a:r>
              <a:rPr kumimoji="1" lang="ja-JP" altLang="en-US" sz="1400" b="1" dirty="0" smtClean="0">
                <a:solidFill>
                  <a:schemeClr val="tx1"/>
                </a:solidFill>
                <a:latin typeface="+mn-ea"/>
              </a:rPr>
              <a:t>自宅上階など安全な場所に避難</a:t>
            </a:r>
            <a:endParaRPr kumimoji="1" lang="en-US" altLang="ja-JP" sz="1400" b="1" dirty="0" smtClean="0">
              <a:solidFill>
                <a:schemeClr val="tx1"/>
              </a:solidFill>
              <a:latin typeface="+mn-ea"/>
            </a:endParaRPr>
          </a:p>
        </p:txBody>
      </p:sp>
      <p:cxnSp>
        <p:nvCxnSpPr>
          <p:cNvPr id="126" name="カギ線コネクタ 2"/>
          <p:cNvCxnSpPr>
            <a:stCxn id="111" idx="3"/>
            <a:endCxn id="125" idx="1"/>
          </p:cNvCxnSpPr>
          <p:nvPr/>
        </p:nvCxnSpPr>
        <p:spPr>
          <a:xfrm>
            <a:off x="2930501" y="4593438"/>
            <a:ext cx="799031" cy="5327"/>
          </a:xfrm>
          <a:prstGeom prst="straightConnector1">
            <a:avLst/>
          </a:prstGeom>
          <a:ln w="44450" cap="rnd">
            <a:solidFill>
              <a:srgbClr val="1D8AC8"/>
            </a:solidFill>
            <a:round/>
            <a:tailEnd type="arrow" w="med" len="sm"/>
          </a:ln>
        </p:spPr>
        <p:style>
          <a:lnRef idx="1">
            <a:schemeClr val="accent1"/>
          </a:lnRef>
          <a:fillRef idx="0">
            <a:schemeClr val="accent1"/>
          </a:fillRef>
          <a:effectRef idx="0">
            <a:schemeClr val="accent1"/>
          </a:effectRef>
          <a:fontRef idx="minor">
            <a:schemeClr val="tx1"/>
          </a:fontRef>
        </p:style>
      </p:cxnSp>
      <p:sp>
        <p:nvSpPr>
          <p:cNvPr id="138" name="角丸四角形 137"/>
          <p:cNvSpPr/>
          <p:nvPr/>
        </p:nvSpPr>
        <p:spPr>
          <a:xfrm>
            <a:off x="1413819" y="3247868"/>
            <a:ext cx="490891" cy="201662"/>
          </a:xfrm>
          <a:prstGeom prst="roundRect">
            <a:avLst>
              <a:gd name="adj" fmla="val 1626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smtClean="0">
                <a:solidFill>
                  <a:srgbClr val="1D8AC8"/>
                </a:solidFill>
                <a:latin typeface="+mn-ea"/>
              </a:rPr>
              <a:t>は い</a:t>
            </a:r>
            <a:endParaRPr kumimoji="1" lang="ja-JP" altLang="en-US" sz="1400" b="1" dirty="0">
              <a:solidFill>
                <a:srgbClr val="1D8AC8"/>
              </a:solidFill>
              <a:latin typeface="+mn-ea"/>
            </a:endParaRPr>
          </a:p>
        </p:txBody>
      </p:sp>
      <p:sp>
        <p:nvSpPr>
          <p:cNvPr id="141" name="角丸四角形 140"/>
          <p:cNvSpPr/>
          <p:nvPr/>
        </p:nvSpPr>
        <p:spPr>
          <a:xfrm>
            <a:off x="1666212" y="5777091"/>
            <a:ext cx="789457" cy="166190"/>
          </a:xfrm>
          <a:prstGeom prst="roundRect">
            <a:avLst>
              <a:gd name="adj" fmla="val 1626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smtClean="0">
                <a:solidFill>
                  <a:srgbClr val="1D8AC8"/>
                </a:solidFill>
                <a:latin typeface="+mn-ea"/>
              </a:rPr>
              <a:t>いいえ</a:t>
            </a:r>
            <a:endParaRPr kumimoji="1" lang="ja-JP" altLang="en-US" sz="1400" b="1" dirty="0">
              <a:solidFill>
                <a:srgbClr val="1D8AC8"/>
              </a:solidFill>
              <a:latin typeface="+mn-ea"/>
            </a:endParaRPr>
          </a:p>
        </p:txBody>
      </p:sp>
      <p:sp>
        <p:nvSpPr>
          <p:cNvPr id="149" name="角丸四角形 148"/>
          <p:cNvSpPr/>
          <p:nvPr/>
        </p:nvSpPr>
        <p:spPr>
          <a:xfrm>
            <a:off x="2742564" y="3081862"/>
            <a:ext cx="576923" cy="166006"/>
          </a:xfrm>
          <a:prstGeom prst="roundRect">
            <a:avLst>
              <a:gd name="adj" fmla="val 1626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smtClean="0">
                <a:solidFill>
                  <a:srgbClr val="1D8AC8"/>
                </a:solidFill>
                <a:latin typeface="+mn-ea"/>
              </a:rPr>
              <a:t>いいえ</a:t>
            </a:r>
            <a:endParaRPr kumimoji="1" lang="ja-JP" altLang="en-US" sz="1400" b="1" dirty="0">
              <a:solidFill>
                <a:srgbClr val="1D8AC8"/>
              </a:solidFill>
              <a:latin typeface="+mn-ea"/>
            </a:endParaRPr>
          </a:p>
        </p:txBody>
      </p:sp>
      <p:sp>
        <p:nvSpPr>
          <p:cNvPr id="162" name="角丸四角形 161"/>
          <p:cNvSpPr/>
          <p:nvPr/>
        </p:nvSpPr>
        <p:spPr>
          <a:xfrm>
            <a:off x="3891792" y="3840130"/>
            <a:ext cx="2747691" cy="286973"/>
          </a:xfrm>
          <a:prstGeom prst="roundRect">
            <a:avLst>
              <a:gd name="adj" fmla="val 1626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200" b="1" dirty="0" smtClean="0">
                <a:solidFill>
                  <a:srgbClr val="FF0000"/>
                </a:solidFill>
                <a:latin typeface="+mn-ea"/>
              </a:rPr>
              <a:t>（垂直避難・屋内安全確保）</a:t>
            </a:r>
            <a:endParaRPr kumimoji="1" lang="ja-JP" altLang="en-US" sz="1200" b="1" dirty="0">
              <a:solidFill>
                <a:srgbClr val="FF0000"/>
              </a:solidFill>
              <a:latin typeface="+mn-ea"/>
            </a:endParaRPr>
          </a:p>
        </p:txBody>
      </p:sp>
      <p:sp>
        <p:nvSpPr>
          <p:cNvPr id="136" name="角丸四角形 135"/>
          <p:cNvSpPr/>
          <p:nvPr/>
        </p:nvSpPr>
        <p:spPr>
          <a:xfrm>
            <a:off x="1" y="239914"/>
            <a:ext cx="6857999" cy="902655"/>
          </a:xfrm>
          <a:prstGeom prst="roundRect">
            <a:avLst>
              <a:gd name="adj" fmla="val 0"/>
            </a:avLst>
          </a:prstGeom>
          <a:solidFill>
            <a:srgbClr val="1D8A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kumimoji="1" lang="ja-JP" altLang="en-US" b="1" dirty="0">
              <a:solidFill>
                <a:schemeClr val="bg1"/>
              </a:solidFill>
              <a:latin typeface="+mn-ea"/>
            </a:endParaRPr>
          </a:p>
        </p:txBody>
      </p:sp>
      <p:pic>
        <p:nvPicPr>
          <p:cNvPr id="137" name="図 13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77"/>
            <a:ext cx="6867719" cy="271676"/>
          </a:xfrm>
          <a:prstGeom prst="rect">
            <a:avLst/>
          </a:prstGeom>
        </p:spPr>
      </p:pic>
      <p:pic>
        <p:nvPicPr>
          <p:cNvPr id="165" name="図 16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886" y="1183672"/>
            <a:ext cx="697663" cy="715325"/>
          </a:xfrm>
          <a:prstGeom prst="rect">
            <a:avLst/>
          </a:prstGeom>
        </p:spPr>
      </p:pic>
      <p:pic>
        <p:nvPicPr>
          <p:cNvPr id="31" name="図 30"/>
          <p:cNvPicPr>
            <a:picLocks noChangeAspect="1"/>
          </p:cNvPicPr>
          <p:nvPr/>
        </p:nvPicPr>
        <p:blipFill rotWithShape="1">
          <a:blip r:embed="rId4" cstate="screen">
            <a:extLst>
              <a:ext uri="{28A0092B-C50C-407E-A947-70E740481C1C}">
                <a14:useLocalDpi xmlns:a14="http://schemas.microsoft.com/office/drawing/2010/main"/>
              </a:ext>
            </a:extLst>
          </a:blip>
          <a:srcRect l="3931" t="8087" b="14348"/>
          <a:stretch/>
        </p:blipFill>
        <p:spPr>
          <a:xfrm>
            <a:off x="1315418" y="1223193"/>
            <a:ext cx="5001117" cy="666751"/>
          </a:xfrm>
          <a:prstGeom prst="rect">
            <a:avLst/>
          </a:prstGeom>
        </p:spPr>
      </p:pic>
      <p:cxnSp>
        <p:nvCxnSpPr>
          <p:cNvPr id="166" name="カギ線コネクタ 2"/>
          <p:cNvCxnSpPr/>
          <p:nvPr/>
        </p:nvCxnSpPr>
        <p:spPr>
          <a:xfrm>
            <a:off x="1637791" y="5707394"/>
            <a:ext cx="0" cy="350479"/>
          </a:xfrm>
          <a:prstGeom prst="straightConnector1">
            <a:avLst/>
          </a:prstGeom>
          <a:ln w="44450" cap="rnd">
            <a:solidFill>
              <a:srgbClr val="1D8AC8"/>
            </a:solidFill>
            <a:round/>
            <a:tailEnd type="arrow" w="med" len="sm"/>
          </a:ln>
        </p:spPr>
        <p:style>
          <a:lnRef idx="1">
            <a:schemeClr val="accent1"/>
          </a:lnRef>
          <a:fillRef idx="0">
            <a:schemeClr val="accent1"/>
          </a:fillRef>
          <a:effectRef idx="0">
            <a:schemeClr val="accent1"/>
          </a:effectRef>
          <a:fontRef idx="minor">
            <a:schemeClr val="tx1"/>
          </a:fontRef>
        </p:style>
      </p:cxnSp>
      <p:sp>
        <p:nvSpPr>
          <p:cNvPr id="167" name="角丸四角形 166"/>
          <p:cNvSpPr/>
          <p:nvPr/>
        </p:nvSpPr>
        <p:spPr bwMode="gray">
          <a:xfrm>
            <a:off x="178474" y="6052513"/>
            <a:ext cx="6511154" cy="1081691"/>
          </a:xfrm>
          <a:prstGeom prst="roundRect">
            <a:avLst>
              <a:gd name="adj" fmla="val 4555"/>
            </a:avLst>
          </a:prstGeom>
          <a:noFill/>
          <a:ln w="38100">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100" spc="-150" dirty="0" smtClean="0">
                <a:solidFill>
                  <a:schemeClr val="tx1"/>
                </a:solidFill>
                <a:latin typeface="+mn-ea"/>
              </a:rPr>
              <a:t>   </a:t>
            </a:r>
            <a:r>
              <a:rPr kumimoji="1" lang="ja-JP" altLang="en-US" sz="1200" b="1" dirty="0" smtClean="0">
                <a:solidFill>
                  <a:schemeClr val="tx1"/>
                </a:solidFill>
                <a:latin typeface="+mn-ea"/>
              </a:rPr>
              <a:t>自宅上階などの場所 以外の避難先</a:t>
            </a:r>
            <a:r>
              <a:rPr kumimoji="1" lang="ja-JP" altLang="en-US" sz="1400" b="1" dirty="0" smtClean="0">
                <a:solidFill>
                  <a:schemeClr val="bg1"/>
                </a:solidFill>
                <a:latin typeface="+mn-ea"/>
              </a:rPr>
              <a:t>場所</a:t>
            </a:r>
            <a:endParaRPr kumimoji="1" lang="ja-JP" altLang="en-US" sz="1050" b="1" dirty="0">
              <a:solidFill>
                <a:schemeClr val="bg1"/>
              </a:solidFill>
              <a:latin typeface="+mn-ea"/>
            </a:endParaRPr>
          </a:p>
        </p:txBody>
      </p:sp>
      <p:sp>
        <p:nvSpPr>
          <p:cNvPr id="168" name="角丸四角形 167"/>
          <p:cNvSpPr/>
          <p:nvPr/>
        </p:nvSpPr>
        <p:spPr bwMode="gray">
          <a:xfrm>
            <a:off x="59831" y="7559447"/>
            <a:ext cx="6724997" cy="2349850"/>
          </a:xfrm>
          <a:prstGeom prst="roundRect">
            <a:avLst>
              <a:gd name="adj" fmla="val 4659"/>
            </a:avLst>
          </a:prstGeom>
          <a:solidFill>
            <a:schemeClr val="bg1"/>
          </a:solidFill>
          <a:ln w="38100">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r>
              <a:rPr kumimoji="1" lang="ja-JP" altLang="en-US" sz="1000" spc="-150" dirty="0">
                <a:solidFill>
                  <a:schemeClr val="tx1"/>
                </a:solidFill>
                <a:latin typeface="+mn-ea"/>
              </a:rPr>
              <a:t>　</a:t>
            </a:r>
          </a:p>
        </p:txBody>
      </p:sp>
      <p:grpSp>
        <p:nvGrpSpPr>
          <p:cNvPr id="57" name="グループ化 56"/>
          <p:cNvGrpSpPr/>
          <p:nvPr/>
        </p:nvGrpSpPr>
        <p:grpSpPr bwMode="gray">
          <a:xfrm>
            <a:off x="3770133" y="3413212"/>
            <a:ext cx="2043002" cy="278444"/>
            <a:chOff x="3799941" y="3421622"/>
            <a:chExt cx="2043002" cy="278444"/>
          </a:xfrm>
        </p:grpSpPr>
        <p:sp>
          <p:nvSpPr>
            <p:cNvPr id="172" name="角丸四角形 171"/>
            <p:cNvSpPr/>
            <p:nvPr/>
          </p:nvSpPr>
          <p:spPr bwMode="gray">
            <a:xfrm>
              <a:off x="3811137" y="3507394"/>
              <a:ext cx="1440000" cy="180000"/>
            </a:xfrm>
            <a:prstGeom prst="roundRect">
              <a:avLst>
                <a:gd name="adj" fmla="val 50000"/>
              </a:avLst>
            </a:prstGeom>
            <a:solidFill>
              <a:srgbClr val="1D8AC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endParaRPr kumimoji="1" lang="ja-JP" altLang="en-US" sz="1050" b="1" dirty="0">
                <a:solidFill>
                  <a:schemeClr val="bg1"/>
                </a:solidFill>
                <a:latin typeface="+mn-ea"/>
              </a:endParaRPr>
            </a:p>
          </p:txBody>
        </p:sp>
        <p:sp>
          <p:nvSpPr>
            <p:cNvPr id="173" name="角丸四角形 172"/>
            <p:cNvSpPr/>
            <p:nvPr/>
          </p:nvSpPr>
          <p:spPr bwMode="gray">
            <a:xfrm>
              <a:off x="3799941" y="3421622"/>
              <a:ext cx="2043002"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000" b="1" dirty="0" smtClean="0">
                  <a:solidFill>
                    <a:schemeClr val="bg1"/>
                  </a:solidFill>
                  <a:latin typeface="+mn-ea"/>
                </a:rPr>
                <a:t>● 避難</a:t>
              </a:r>
              <a:r>
                <a:rPr kumimoji="1" lang="ja-JP" altLang="en-US" sz="1000" b="1" dirty="0">
                  <a:solidFill>
                    <a:schemeClr val="bg1"/>
                  </a:solidFill>
                  <a:latin typeface="+mn-ea"/>
                </a:rPr>
                <a:t>先</a:t>
              </a:r>
              <a:r>
                <a:rPr kumimoji="1" lang="ja-JP" altLang="en-US" sz="1000" b="1" dirty="0" smtClean="0">
                  <a:solidFill>
                    <a:schemeClr val="bg1"/>
                  </a:solidFill>
                  <a:latin typeface="+mn-ea"/>
                </a:rPr>
                <a:t>①上階等避難</a:t>
              </a:r>
              <a:endParaRPr kumimoji="1" lang="en-US" altLang="ja-JP" sz="1000" b="1" dirty="0" smtClean="0">
                <a:solidFill>
                  <a:schemeClr val="bg1"/>
                </a:solidFill>
                <a:latin typeface="+mn-ea"/>
              </a:endParaRPr>
            </a:p>
          </p:txBody>
        </p:sp>
      </p:grpSp>
      <p:sp>
        <p:nvSpPr>
          <p:cNvPr id="60" name="角丸四角形 59"/>
          <p:cNvSpPr/>
          <p:nvPr/>
        </p:nvSpPr>
        <p:spPr bwMode="gray">
          <a:xfrm>
            <a:off x="278196" y="6308377"/>
            <a:ext cx="3219017" cy="751219"/>
          </a:xfrm>
          <a:prstGeom prst="roundRect">
            <a:avLst>
              <a:gd name="adj" fmla="val 7560"/>
            </a:avLst>
          </a:prstGeom>
          <a:solidFill>
            <a:schemeClr val="bg1"/>
          </a:solidFill>
          <a:ln w="38100">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4" name="グループ化 173"/>
          <p:cNvGrpSpPr/>
          <p:nvPr/>
        </p:nvGrpSpPr>
        <p:grpSpPr bwMode="gray">
          <a:xfrm>
            <a:off x="321392" y="6289343"/>
            <a:ext cx="2673267" cy="278444"/>
            <a:chOff x="3811136" y="3419103"/>
            <a:chExt cx="1716386" cy="278444"/>
          </a:xfrm>
        </p:grpSpPr>
        <p:sp>
          <p:nvSpPr>
            <p:cNvPr id="175" name="角丸四角形 174"/>
            <p:cNvSpPr/>
            <p:nvPr/>
          </p:nvSpPr>
          <p:spPr bwMode="gray">
            <a:xfrm>
              <a:off x="3811136" y="3507394"/>
              <a:ext cx="1692000" cy="175429"/>
            </a:xfrm>
            <a:prstGeom prst="roundRect">
              <a:avLst>
                <a:gd name="adj" fmla="val 50000"/>
              </a:avLst>
            </a:prstGeom>
            <a:solidFill>
              <a:srgbClr val="1D8AC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endParaRPr kumimoji="1" lang="ja-JP" altLang="en-US" sz="1050" b="1" dirty="0">
                <a:solidFill>
                  <a:schemeClr val="bg1"/>
                </a:solidFill>
                <a:latin typeface="+mn-ea"/>
              </a:endParaRPr>
            </a:p>
          </p:txBody>
        </p:sp>
        <p:sp>
          <p:nvSpPr>
            <p:cNvPr id="176" name="角丸四角形 175"/>
            <p:cNvSpPr/>
            <p:nvPr/>
          </p:nvSpPr>
          <p:spPr bwMode="gray">
            <a:xfrm>
              <a:off x="3820038" y="3419103"/>
              <a:ext cx="1707484"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000" b="1" dirty="0" smtClean="0">
                  <a:solidFill>
                    <a:schemeClr val="bg1"/>
                  </a:solidFill>
                  <a:latin typeface="+mn-ea"/>
                </a:rPr>
                <a:t>● 避難先②安全な親戚・知人宅などへ避難浸水区域外避難</a:t>
              </a:r>
              <a:endParaRPr kumimoji="1" lang="en-US" altLang="ja-JP" sz="1000" b="1" dirty="0" smtClean="0">
                <a:solidFill>
                  <a:schemeClr val="bg1"/>
                </a:solidFill>
                <a:latin typeface="+mn-ea"/>
              </a:endParaRPr>
            </a:p>
          </p:txBody>
        </p:sp>
      </p:grpSp>
      <p:sp>
        <p:nvSpPr>
          <p:cNvPr id="178" name="角丸四角形 177"/>
          <p:cNvSpPr/>
          <p:nvPr/>
        </p:nvSpPr>
        <p:spPr bwMode="gray">
          <a:xfrm>
            <a:off x="3563708" y="6314314"/>
            <a:ext cx="3053174" cy="744893"/>
          </a:xfrm>
          <a:prstGeom prst="roundRect">
            <a:avLst>
              <a:gd name="adj" fmla="val 6962"/>
            </a:avLst>
          </a:prstGeom>
          <a:solidFill>
            <a:schemeClr val="bg1"/>
          </a:solidFill>
          <a:ln w="38100">
            <a:solidFill>
              <a:srgbClr val="1D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9" name="グループ化 178"/>
          <p:cNvGrpSpPr/>
          <p:nvPr/>
        </p:nvGrpSpPr>
        <p:grpSpPr bwMode="gray">
          <a:xfrm>
            <a:off x="3620047" y="6293697"/>
            <a:ext cx="2219641" cy="278444"/>
            <a:chOff x="3811136" y="3416940"/>
            <a:chExt cx="1987522" cy="278444"/>
          </a:xfrm>
        </p:grpSpPr>
        <p:sp>
          <p:nvSpPr>
            <p:cNvPr id="180" name="角丸四角形 179"/>
            <p:cNvSpPr/>
            <p:nvPr/>
          </p:nvSpPr>
          <p:spPr bwMode="gray">
            <a:xfrm>
              <a:off x="3811136" y="3507394"/>
              <a:ext cx="1692000" cy="180000"/>
            </a:xfrm>
            <a:prstGeom prst="roundRect">
              <a:avLst>
                <a:gd name="adj" fmla="val 50000"/>
              </a:avLst>
            </a:prstGeom>
            <a:solidFill>
              <a:srgbClr val="1D8AC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endParaRPr kumimoji="1" lang="ja-JP" altLang="en-US" sz="1050" b="1" dirty="0">
                <a:solidFill>
                  <a:schemeClr val="bg1"/>
                </a:solidFill>
                <a:latin typeface="+mn-ea"/>
              </a:endParaRPr>
            </a:p>
          </p:txBody>
        </p:sp>
        <p:sp>
          <p:nvSpPr>
            <p:cNvPr id="181" name="角丸四角形 180"/>
            <p:cNvSpPr/>
            <p:nvPr/>
          </p:nvSpPr>
          <p:spPr bwMode="gray">
            <a:xfrm>
              <a:off x="3833492" y="3416940"/>
              <a:ext cx="1965166"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000" b="1" dirty="0" smtClean="0">
                  <a:solidFill>
                    <a:schemeClr val="bg1"/>
                  </a:solidFill>
                  <a:latin typeface="+mn-ea"/>
                </a:rPr>
                <a:t>● 避難先③避難場所避難など</a:t>
              </a:r>
              <a:endParaRPr kumimoji="1" lang="en-US" altLang="ja-JP" sz="1000" b="1" dirty="0" smtClean="0">
                <a:solidFill>
                  <a:schemeClr val="bg1"/>
                </a:solidFill>
                <a:latin typeface="+mn-ea"/>
              </a:endParaRPr>
            </a:p>
          </p:txBody>
        </p:sp>
      </p:grpSp>
      <p:sp>
        <p:nvSpPr>
          <p:cNvPr id="182" name="角丸四角形 181"/>
          <p:cNvSpPr/>
          <p:nvPr/>
        </p:nvSpPr>
        <p:spPr>
          <a:xfrm>
            <a:off x="428164" y="6593358"/>
            <a:ext cx="3142950" cy="226346"/>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200" b="1" dirty="0" smtClean="0">
                <a:solidFill>
                  <a:schemeClr val="tx1"/>
                </a:solidFill>
                <a:latin typeface="+mn-ea"/>
              </a:rPr>
              <a:t>事前に相談していた浸水区域外の避難先へ</a:t>
            </a:r>
            <a:endParaRPr kumimoji="1" lang="en-US" altLang="ja-JP" sz="1200" b="1" dirty="0" smtClean="0">
              <a:solidFill>
                <a:schemeClr val="tx1"/>
              </a:solidFill>
              <a:latin typeface="+mn-ea"/>
            </a:endParaRPr>
          </a:p>
          <a:p>
            <a:r>
              <a:rPr kumimoji="1" lang="ja-JP" altLang="en-US" sz="1200" b="1" dirty="0" smtClean="0">
                <a:solidFill>
                  <a:schemeClr val="tx1"/>
                </a:solidFill>
                <a:latin typeface="+mn-ea"/>
              </a:rPr>
              <a:t>避難 </a:t>
            </a:r>
            <a:r>
              <a:rPr kumimoji="1" lang="en-US" altLang="ja-JP" sz="800" dirty="0" smtClean="0">
                <a:solidFill>
                  <a:schemeClr val="tx1"/>
                </a:solidFill>
                <a:latin typeface="+mn-ea"/>
              </a:rPr>
              <a:t>※</a:t>
            </a:r>
            <a:r>
              <a:rPr kumimoji="1" lang="ja-JP" altLang="en-US" sz="800" dirty="0" smtClean="0">
                <a:solidFill>
                  <a:schemeClr val="tx1"/>
                </a:solidFill>
                <a:latin typeface="+mn-ea"/>
              </a:rPr>
              <a:t>やむを得ない場合は浸水区域内の安全な場所も検討</a:t>
            </a:r>
            <a:endParaRPr kumimoji="1" lang="en-US" altLang="ja-JP" sz="800" dirty="0" smtClean="0">
              <a:solidFill>
                <a:schemeClr val="tx1"/>
              </a:solidFill>
              <a:latin typeface="+mn-ea"/>
            </a:endParaRPr>
          </a:p>
        </p:txBody>
      </p:sp>
      <p:sp>
        <p:nvSpPr>
          <p:cNvPr id="183" name="角丸四角形 182"/>
          <p:cNvSpPr/>
          <p:nvPr/>
        </p:nvSpPr>
        <p:spPr>
          <a:xfrm>
            <a:off x="3737197" y="6566992"/>
            <a:ext cx="3069580" cy="330807"/>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200" b="1" dirty="0" smtClean="0">
                <a:solidFill>
                  <a:schemeClr val="tx1"/>
                </a:solidFill>
                <a:latin typeface="+mn-ea"/>
              </a:rPr>
              <a:t>市町村が指定する避難場所</a:t>
            </a:r>
            <a:r>
              <a:rPr kumimoji="1" lang="en-US" altLang="ja-JP" sz="1200" b="1" dirty="0" smtClean="0">
                <a:solidFill>
                  <a:schemeClr val="tx1"/>
                </a:solidFill>
                <a:latin typeface="+mn-ea"/>
              </a:rPr>
              <a:t>(</a:t>
            </a:r>
            <a:r>
              <a:rPr kumimoji="1" lang="ja-JP" altLang="en-US" sz="1200" b="1" dirty="0" smtClean="0">
                <a:solidFill>
                  <a:schemeClr val="tx1"/>
                </a:solidFill>
                <a:latin typeface="+mn-ea"/>
              </a:rPr>
              <a:t>小中学校等</a:t>
            </a:r>
            <a:r>
              <a:rPr kumimoji="1" lang="en-US" altLang="ja-JP" sz="1200" b="1" dirty="0" smtClean="0">
                <a:solidFill>
                  <a:schemeClr val="tx1"/>
                </a:solidFill>
                <a:latin typeface="+mn-ea"/>
              </a:rPr>
              <a:t>)</a:t>
            </a:r>
          </a:p>
          <a:p>
            <a:r>
              <a:rPr kumimoji="1" lang="ja-JP" altLang="en-US" sz="1200" b="1" dirty="0" smtClean="0">
                <a:solidFill>
                  <a:schemeClr val="tx1"/>
                </a:solidFill>
                <a:latin typeface="+mn-ea"/>
              </a:rPr>
              <a:t>などへ避難</a:t>
            </a:r>
            <a:endParaRPr kumimoji="1" lang="ja-JP" altLang="en-US" sz="1200" dirty="0">
              <a:solidFill>
                <a:schemeClr val="tx1"/>
              </a:solidFill>
              <a:latin typeface="+mn-ea"/>
            </a:endParaRPr>
          </a:p>
        </p:txBody>
      </p:sp>
      <p:sp>
        <p:nvSpPr>
          <p:cNvPr id="184" name="角丸四角形 183"/>
          <p:cNvSpPr/>
          <p:nvPr/>
        </p:nvSpPr>
        <p:spPr>
          <a:xfrm>
            <a:off x="121037" y="7606588"/>
            <a:ext cx="6604458" cy="375226"/>
          </a:xfrm>
          <a:prstGeom prst="roundRect">
            <a:avLst>
              <a:gd name="adj" fmla="val 50000"/>
            </a:avLst>
          </a:prstGeom>
          <a:solidFill>
            <a:srgbClr val="1D8A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r>
              <a:rPr kumimoji="1" lang="ja-JP" altLang="en-US" sz="1400" b="1" spc="-150" dirty="0" smtClean="0">
                <a:solidFill>
                  <a:schemeClr val="bg1"/>
                </a:solidFill>
                <a:latin typeface="+mn-ea"/>
              </a:rPr>
              <a:t> </a:t>
            </a:r>
            <a:r>
              <a:rPr kumimoji="1" lang="ja-JP" altLang="en-US" sz="1400" b="1" dirty="0" smtClean="0">
                <a:solidFill>
                  <a:schemeClr val="bg1"/>
                </a:solidFill>
                <a:latin typeface="+mn-ea"/>
              </a:rPr>
              <a:t>これまで経験のない 猛烈な台風 がせまってきたら？！    ～とるべき行動は～</a:t>
            </a:r>
            <a:endParaRPr kumimoji="1" lang="ja-JP" altLang="en-US" sz="1400" b="1" dirty="0">
              <a:solidFill>
                <a:schemeClr val="bg1"/>
              </a:solidFill>
              <a:latin typeface="+mn-ea"/>
            </a:endParaRPr>
          </a:p>
        </p:txBody>
      </p:sp>
      <p:sp>
        <p:nvSpPr>
          <p:cNvPr id="194" name="角丸四角形 193"/>
          <p:cNvSpPr/>
          <p:nvPr/>
        </p:nvSpPr>
        <p:spPr>
          <a:xfrm>
            <a:off x="2105732" y="8302487"/>
            <a:ext cx="4837640" cy="38665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100" dirty="0" smtClean="0">
                <a:solidFill>
                  <a:schemeClr val="tx1"/>
                </a:solidFill>
                <a:latin typeface="+mn-ea"/>
              </a:rPr>
              <a:t>長期にわたって水が引かない可能性もありますので十分な備蓄をして</a:t>
            </a:r>
            <a:endParaRPr kumimoji="1" lang="en-US" altLang="ja-JP" sz="1100" dirty="0" smtClean="0">
              <a:solidFill>
                <a:schemeClr val="tx1"/>
              </a:solidFill>
              <a:latin typeface="+mn-ea"/>
            </a:endParaRPr>
          </a:p>
          <a:p>
            <a:r>
              <a:rPr kumimoji="1" lang="ja-JP" altLang="en-US" sz="1100" dirty="0" smtClean="0">
                <a:solidFill>
                  <a:schemeClr val="tx1"/>
                </a:solidFill>
                <a:latin typeface="+mn-ea"/>
              </a:rPr>
              <a:t>おきましょう。</a:t>
            </a:r>
            <a:endParaRPr kumimoji="1" lang="ja-JP" altLang="en-US" sz="1100" dirty="0">
              <a:solidFill>
                <a:schemeClr val="tx1"/>
              </a:solidFill>
              <a:latin typeface="+mn-ea"/>
            </a:endParaRPr>
          </a:p>
        </p:txBody>
      </p:sp>
      <p:sp>
        <p:nvSpPr>
          <p:cNvPr id="195" name="角丸四角形 194"/>
          <p:cNvSpPr/>
          <p:nvPr/>
        </p:nvSpPr>
        <p:spPr>
          <a:xfrm>
            <a:off x="0" y="8014183"/>
            <a:ext cx="6607093" cy="28370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100" dirty="0" smtClean="0">
                <a:solidFill>
                  <a:schemeClr val="tx1"/>
                </a:solidFill>
                <a:latin typeface="+mn-ea"/>
              </a:rPr>
              <a:t>　</a:t>
            </a:r>
            <a:r>
              <a:rPr kumimoji="1" lang="ja-JP" altLang="en-US" sz="1400" b="1" dirty="0" smtClean="0">
                <a:solidFill>
                  <a:srgbClr val="FF0000"/>
                </a:solidFill>
                <a:latin typeface="+mn-ea"/>
              </a:rPr>
              <a:t>「避難行動判定フロー</a:t>
            </a:r>
            <a:r>
              <a:rPr kumimoji="1" lang="ja-JP" altLang="en-US" sz="1400" b="1" dirty="0">
                <a:solidFill>
                  <a:srgbClr val="FF0000"/>
                </a:solidFill>
                <a:latin typeface="+mn-ea"/>
              </a:rPr>
              <a:t>」</a:t>
            </a:r>
            <a:r>
              <a:rPr kumimoji="1" lang="ja-JP" altLang="en-US" sz="1200" b="1" dirty="0" smtClean="0">
                <a:solidFill>
                  <a:srgbClr val="FF0000"/>
                </a:solidFill>
                <a:latin typeface="+mn-ea"/>
              </a:rPr>
              <a:t>の</a:t>
            </a:r>
            <a:r>
              <a:rPr kumimoji="1" lang="ja-JP" altLang="en-US" sz="1400" b="1" dirty="0" smtClean="0">
                <a:solidFill>
                  <a:srgbClr val="FF0000"/>
                </a:solidFill>
                <a:latin typeface="+mn-ea"/>
              </a:rPr>
              <a:t>避難先</a:t>
            </a:r>
            <a:r>
              <a:rPr kumimoji="1" lang="ja-JP" altLang="en-US" sz="1200" b="1" dirty="0" smtClean="0">
                <a:solidFill>
                  <a:srgbClr val="FF0000"/>
                </a:solidFill>
                <a:latin typeface="+mn-ea"/>
              </a:rPr>
              <a:t>に</a:t>
            </a:r>
            <a:r>
              <a:rPr kumimoji="1" lang="ja-JP" altLang="en-US" sz="1400" b="1" dirty="0" smtClean="0">
                <a:solidFill>
                  <a:srgbClr val="FF0000"/>
                </a:solidFill>
                <a:latin typeface="+mn-ea"/>
              </a:rPr>
              <a:t>応</a:t>
            </a:r>
            <a:r>
              <a:rPr kumimoji="1" lang="ja-JP" altLang="en-US" sz="1200" b="1" dirty="0" smtClean="0">
                <a:solidFill>
                  <a:srgbClr val="FF0000"/>
                </a:solidFill>
                <a:latin typeface="+mn-ea"/>
              </a:rPr>
              <a:t>じたとるべき行動を</a:t>
            </a:r>
            <a:r>
              <a:rPr kumimoji="1" lang="ja-JP" altLang="en-US" sz="1400" b="1" dirty="0" smtClean="0">
                <a:solidFill>
                  <a:srgbClr val="FF0000"/>
                </a:solidFill>
                <a:latin typeface="+mn-ea"/>
              </a:rPr>
              <a:t>確認</a:t>
            </a:r>
            <a:r>
              <a:rPr kumimoji="1" lang="ja-JP" altLang="en-US" sz="1200" b="1" dirty="0" smtClean="0">
                <a:solidFill>
                  <a:srgbClr val="FF0000"/>
                </a:solidFill>
                <a:latin typeface="+mn-ea"/>
              </a:rPr>
              <a:t>しておきましょう。</a:t>
            </a:r>
            <a:endParaRPr kumimoji="1" lang="ja-JP" altLang="en-US" sz="1200" b="1" dirty="0">
              <a:solidFill>
                <a:srgbClr val="FF0000"/>
              </a:solidFill>
              <a:latin typeface="+mn-ea"/>
            </a:endParaRPr>
          </a:p>
        </p:txBody>
      </p:sp>
      <p:sp>
        <p:nvSpPr>
          <p:cNvPr id="196" name="角丸四角形 195"/>
          <p:cNvSpPr/>
          <p:nvPr/>
        </p:nvSpPr>
        <p:spPr>
          <a:xfrm>
            <a:off x="2018197" y="8840231"/>
            <a:ext cx="1613441" cy="50493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endParaRPr kumimoji="1" lang="ja-JP" altLang="en-US" sz="1100" dirty="0">
              <a:solidFill>
                <a:schemeClr val="tx1"/>
              </a:solidFill>
              <a:latin typeface="+mn-ea"/>
            </a:endParaRPr>
          </a:p>
        </p:txBody>
      </p:sp>
      <p:sp>
        <p:nvSpPr>
          <p:cNvPr id="197" name="角丸四角形 196"/>
          <p:cNvSpPr/>
          <p:nvPr/>
        </p:nvSpPr>
        <p:spPr>
          <a:xfrm>
            <a:off x="2105732" y="8753840"/>
            <a:ext cx="4751536" cy="23087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100" dirty="0" smtClean="0">
                <a:solidFill>
                  <a:schemeClr val="tx1"/>
                </a:solidFill>
                <a:latin typeface="+mn-ea"/>
              </a:rPr>
              <a:t>市町村のよびかけにより早めの避難ができるよう、日頃から親戚・知人</a:t>
            </a:r>
            <a:endParaRPr kumimoji="1" lang="en-US" altLang="ja-JP" sz="1100" dirty="0" smtClean="0">
              <a:solidFill>
                <a:schemeClr val="tx1"/>
              </a:solidFill>
              <a:latin typeface="+mn-ea"/>
            </a:endParaRPr>
          </a:p>
          <a:p>
            <a:r>
              <a:rPr kumimoji="1" lang="ja-JP" altLang="en-US" sz="1100" dirty="0" smtClean="0">
                <a:solidFill>
                  <a:schemeClr val="tx1"/>
                </a:solidFill>
                <a:latin typeface="+mn-ea"/>
              </a:rPr>
              <a:t>に避難先としての相談をしておきましょう。</a:t>
            </a:r>
            <a:endParaRPr kumimoji="1" lang="ja-JP" altLang="en-US" sz="1100" dirty="0">
              <a:solidFill>
                <a:schemeClr val="tx1"/>
              </a:solidFill>
              <a:latin typeface="+mn-ea"/>
            </a:endParaRPr>
          </a:p>
        </p:txBody>
      </p:sp>
      <p:sp>
        <p:nvSpPr>
          <p:cNvPr id="198" name="角丸四角形 197"/>
          <p:cNvSpPr/>
          <p:nvPr/>
        </p:nvSpPr>
        <p:spPr>
          <a:xfrm>
            <a:off x="2105732" y="9208069"/>
            <a:ext cx="4655083" cy="24031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100" dirty="0" smtClean="0">
                <a:solidFill>
                  <a:schemeClr val="tx1"/>
                </a:solidFill>
                <a:latin typeface="+mn-ea"/>
              </a:rPr>
              <a:t>市町村の避難発令（警戒レベル３や４）に従い適切に避難できるよう</a:t>
            </a:r>
            <a:endParaRPr kumimoji="1" lang="en-US" altLang="ja-JP" sz="1100" dirty="0" smtClean="0">
              <a:solidFill>
                <a:schemeClr val="tx1"/>
              </a:solidFill>
              <a:latin typeface="+mn-ea"/>
            </a:endParaRPr>
          </a:p>
          <a:p>
            <a:r>
              <a:rPr kumimoji="1" lang="ja-JP" altLang="en-US" sz="1100" dirty="0" smtClean="0">
                <a:solidFill>
                  <a:schemeClr val="tx1"/>
                </a:solidFill>
                <a:latin typeface="+mn-ea"/>
              </a:rPr>
              <a:t>日頃から避難場所を確認しておきましょう。</a:t>
            </a:r>
            <a:endParaRPr kumimoji="1" lang="ja-JP" altLang="en-US" sz="1100" dirty="0">
              <a:solidFill>
                <a:schemeClr val="tx1"/>
              </a:solidFill>
              <a:latin typeface="+mn-ea"/>
            </a:endParaRPr>
          </a:p>
        </p:txBody>
      </p:sp>
      <p:sp>
        <p:nvSpPr>
          <p:cNvPr id="203" name="角丸四角形 202"/>
          <p:cNvSpPr/>
          <p:nvPr/>
        </p:nvSpPr>
        <p:spPr bwMode="gray">
          <a:xfrm>
            <a:off x="655527" y="9663850"/>
            <a:ext cx="5546946" cy="202301"/>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050" b="1" dirty="0" smtClean="0">
                <a:solidFill>
                  <a:srgbClr val="FF0000"/>
                </a:solidFill>
                <a:latin typeface="+mn-ea"/>
              </a:rPr>
              <a:t>　</a:t>
            </a:r>
            <a:r>
              <a:rPr kumimoji="1" lang="en-US" altLang="ja-JP" sz="1050" b="1" dirty="0" smtClean="0">
                <a:solidFill>
                  <a:srgbClr val="FF0000"/>
                </a:solidFill>
                <a:latin typeface="+mn-ea"/>
              </a:rPr>
              <a:t>※ </a:t>
            </a:r>
            <a:r>
              <a:rPr kumimoji="1" lang="ja-JP" altLang="en-US" sz="1050" b="1" dirty="0" smtClean="0">
                <a:solidFill>
                  <a:srgbClr val="FF0000"/>
                </a:solidFill>
                <a:latin typeface="+mn-ea"/>
              </a:rPr>
              <a:t>避難が遅れた場合は、命を守るため、すぐ近くの高い建物などへ</a:t>
            </a:r>
            <a:r>
              <a:rPr kumimoji="1" lang="ja-JP" altLang="en-US" sz="1050" b="1" dirty="0">
                <a:solidFill>
                  <a:srgbClr val="FF0000"/>
                </a:solidFill>
                <a:latin typeface="+mn-ea"/>
              </a:rPr>
              <a:t>の</a:t>
            </a:r>
            <a:r>
              <a:rPr kumimoji="1" lang="ja-JP" altLang="en-US" sz="1050" b="1" dirty="0" smtClean="0">
                <a:solidFill>
                  <a:srgbClr val="FF0000"/>
                </a:solidFill>
                <a:latin typeface="+mn-ea"/>
              </a:rPr>
              <a:t>避難が必要です。</a:t>
            </a:r>
            <a:endParaRPr kumimoji="1" lang="en-US" altLang="ja-JP" sz="1050" b="1" dirty="0" smtClean="0">
              <a:solidFill>
                <a:srgbClr val="FF0000"/>
              </a:solidFill>
              <a:latin typeface="+mn-ea"/>
            </a:endParaRPr>
          </a:p>
        </p:txBody>
      </p:sp>
      <p:grpSp>
        <p:nvGrpSpPr>
          <p:cNvPr id="150" name="グループ化 149"/>
          <p:cNvGrpSpPr/>
          <p:nvPr/>
        </p:nvGrpSpPr>
        <p:grpSpPr>
          <a:xfrm>
            <a:off x="4039091" y="4155534"/>
            <a:ext cx="2423848" cy="1461015"/>
            <a:chOff x="571154" y="991673"/>
            <a:chExt cx="2423848" cy="1461015"/>
          </a:xfrm>
        </p:grpSpPr>
        <p:sp>
          <p:nvSpPr>
            <p:cNvPr id="156" name="正方形/長方形 155"/>
            <p:cNvSpPr/>
            <p:nvPr/>
          </p:nvSpPr>
          <p:spPr>
            <a:xfrm>
              <a:off x="1022167" y="1222404"/>
              <a:ext cx="1521823" cy="1017270"/>
            </a:xfrm>
            <a:prstGeom prst="rect">
              <a:avLst/>
            </a:prstGeom>
            <a:solidFill>
              <a:srgbClr val="BDB396"/>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1067916" y="1335974"/>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1238093" y="1338930"/>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1446756" y="1335974"/>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1613695" y="1335974"/>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1825596" y="1334070"/>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1996150" y="1334070"/>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2201198" y="1334070"/>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2371752" y="1334070"/>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1067916" y="1681159"/>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1238093" y="1684115"/>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1446756" y="1681159"/>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1613695" y="1681159"/>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a:off x="1825596" y="1679255"/>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1996150" y="1679255"/>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2201198" y="1679255"/>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2371752" y="1679255"/>
              <a:ext cx="144000" cy="208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1067916" y="1997899"/>
              <a:ext cx="144000" cy="171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1238093" y="2000855"/>
              <a:ext cx="144000" cy="171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p:cNvSpPr/>
            <p:nvPr/>
          </p:nvSpPr>
          <p:spPr>
            <a:xfrm>
              <a:off x="1446756" y="1997899"/>
              <a:ext cx="144000" cy="171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p:cNvSpPr/>
            <p:nvPr/>
          </p:nvSpPr>
          <p:spPr>
            <a:xfrm>
              <a:off x="1613695" y="1997899"/>
              <a:ext cx="144000" cy="171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正方形/長方形 214"/>
            <p:cNvSpPr/>
            <p:nvPr/>
          </p:nvSpPr>
          <p:spPr>
            <a:xfrm>
              <a:off x="1825596" y="1995995"/>
              <a:ext cx="144000" cy="24367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正方形/長方形 215"/>
            <p:cNvSpPr/>
            <p:nvPr/>
          </p:nvSpPr>
          <p:spPr>
            <a:xfrm>
              <a:off x="1996150" y="1995995"/>
              <a:ext cx="144000" cy="24367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p:cNvSpPr/>
            <p:nvPr/>
          </p:nvSpPr>
          <p:spPr>
            <a:xfrm>
              <a:off x="2201198" y="1995995"/>
              <a:ext cx="144000" cy="171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2371752" y="1995995"/>
              <a:ext cx="144000" cy="171709"/>
            </a:xfrm>
            <a:prstGeom prst="rect">
              <a:avLst/>
            </a:prstGeom>
            <a:solidFill>
              <a:srgbClr val="DFF4FD"/>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p:cNvSpPr/>
            <p:nvPr/>
          </p:nvSpPr>
          <p:spPr>
            <a:xfrm>
              <a:off x="982980" y="1169126"/>
              <a:ext cx="1600200" cy="114300"/>
            </a:xfrm>
            <a:prstGeom prst="rect">
              <a:avLst/>
            </a:prstGeom>
            <a:solidFill>
              <a:srgbClr val="AE8D6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a:off x="571500" y="2239674"/>
              <a:ext cx="2419350" cy="213014"/>
            </a:xfrm>
            <a:prstGeom prst="rect">
              <a:avLst/>
            </a:prstGeom>
            <a:gradFill flip="none" rotWithShape="1">
              <a:gsLst>
                <a:gs pos="0">
                  <a:srgbClr val="A7A8AC"/>
                </a:gs>
                <a:gs pos="100000">
                  <a:schemeClr val="bg1"/>
                </a:gs>
              </a:gsLst>
              <a:lin ang="27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楕円 220"/>
            <p:cNvSpPr/>
            <p:nvPr/>
          </p:nvSpPr>
          <p:spPr>
            <a:xfrm>
              <a:off x="1796752" y="1323275"/>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片側の 2 つの角を丸めた四角形 221"/>
            <p:cNvSpPr/>
            <p:nvPr/>
          </p:nvSpPr>
          <p:spPr>
            <a:xfrm>
              <a:off x="1774636" y="1398686"/>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楕円 222"/>
            <p:cNvSpPr/>
            <p:nvPr/>
          </p:nvSpPr>
          <p:spPr>
            <a:xfrm>
              <a:off x="2087642" y="1362037"/>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片側の 2 つの角を丸めた四角形 223"/>
            <p:cNvSpPr/>
            <p:nvPr/>
          </p:nvSpPr>
          <p:spPr>
            <a:xfrm>
              <a:off x="2065526" y="1437448"/>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楕円 224"/>
            <p:cNvSpPr/>
            <p:nvPr/>
          </p:nvSpPr>
          <p:spPr>
            <a:xfrm>
              <a:off x="1227825" y="1291430"/>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片側の 2 つの角を丸めた四角形 225"/>
            <p:cNvSpPr/>
            <p:nvPr/>
          </p:nvSpPr>
          <p:spPr>
            <a:xfrm>
              <a:off x="1205709" y="1366841"/>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楕円 226"/>
            <p:cNvSpPr/>
            <p:nvPr/>
          </p:nvSpPr>
          <p:spPr>
            <a:xfrm>
              <a:off x="1550071" y="1699255"/>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片側の 2 つの角を丸めた四角形 227"/>
            <p:cNvSpPr/>
            <p:nvPr/>
          </p:nvSpPr>
          <p:spPr>
            <a:xfrm>
              <a:off x="1527955" y="1774666"/>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楕円 228"/>
            <p:cNvSpPr/>
            <p:nvPr/>
          </p:nvSpPr>
          <p:spPr>
            <a:xfrm>
              <a:off x="2442379" y="1636500"/>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片側の 2 つの角を丸めた四角形 229"/>
            <p:cNvSpPr/>
            <p:nvPr/>
          </p:nvSpPr>
          <p:spPr>
            <a:xfrm>
              <a:off x="2420263" y="1711911"/>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楕円 230"/>
            <p:cNvSpPr/>
            <p:nvPr/>
          </p:nvSpPr>
          <p:spPr>
            <a:xfrm>
              <a:off x="2080046" y="1723755"/>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片側の 2 つの角を丸めた四角形 231"/>
            <p:cNvSpPr/>
            <p:nvPr/>
          </p:nvSpPr>
          <p:spPr>
            <a:xfrm>
              <a:off x="2057930" y="1799166"/>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正方形/長方形 232"/>
            <p:cNvSpPr/>
            <p:nvPr/>
          </p:nvSpPr>
          <p:spPr>
            <a:xfrm>
              <a:off x="982980" y="1493929"/>
              <a:ext cx="1600200" cy="114300"/>
            </a:xfrm>
            <a:prstGeom prst="rect">
              <a:avLst/>
            </a:prstGeom>
            <a:solidFill>
              <a:srgbClr val="AE8D6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正方形/長方形 233"/>
            <p:cNvSpPr/>
            <p:nvPr/>
          </p:nvSpPr>
          <p:spPr>
            <a:xfrm>
              <a:off x="571154" y="2042353"/>
              <a:ext cx="2419696" cy="197321"/>
            </a:xfrm>
            <a:prstGeom prst="rect">
              <a:avLst/>
            </a:prstGeom>
            <a:gradFill flip="none" rotWithShape="1">
              <a:gsLst>
                <a:gs pos="0">
                  <a:schemeClr val="accent4">
                    <a:alpha val="62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楕円 234"/>
            <p:cNvSpPr/>
            <p:nvPr/>
          </p:nvSpPr>
          <p:spPr>
            <a:xfrm>
              <a:off x="1112152" y="1675895"/>
              <a:ext cx="72514" cy="72000"/>
            </a:xfrm>
            <a:prstGeom prst="ellipse">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片側の 2 つの角を丸めた四角形 235"/>
            <p:cNvSpPr/>
            <p:nvPr/>
          </p:nvSpPr>
          <p:spPr>
            <a:xfrm>
              <a:off x="1090036" y="1751306"/>
              <a:ext cx="112744" cy="147776"/>
            </a:xfrm>
            <a:prstGeom prst="round2SameRect">
              <a:avLst>
                <a:gd name="adj1" fmla="val 39840"/>
                <a:gd name="adj2" fmla="val 0"/>
              </a:avLst>
            </a:prstGeom>
            <a:solidFill>
              <a:srgbClr val="168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982979" y="1842901"/>
              <a:ext cx="1600200" cy="114300"/>
            </a:xfrm>
            <a:prstGeom prst="rect">
              <a:avLst/>
            </a:prstGeom>
            <a:solidFill>
              <a:srgbClr val="AE8D6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正方形/長方形 237"/>
            <p:cNvSpPr/>
            <p:nvPr/>
          </p:nvSpPr>
          <p:spPr>
            <a:xfrm>
              <a:off x="571154" y="991673"/>
              <a:ext cx="2423848" cy="14551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9" name="角丸四角形 238"/>
          <p:cNvSpPr/>
          <p:nvPr/>
        </p:nvSpPr>
        <p:spPr>
          <a:xfrm>
            <a:off x="3072666" y="4648254"/>
            <a:ext cx="490891" cy="201662"/>
          </a:xfrm>
          <a:prstGeom prst="roundRect">
            <a:avLst>
              <a:gd name="adj" fmla="val 1626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smtClean="0">
                <a:solidFill>
                  <a:srgbClr val="1D8AC8"/>
                </a:solidFill>
                <a:latin typeface="+mn-ea"/>
              </a:rPr>
              <a:t>は い</a:t>
            </a:r>
            <a:endParaRPr kumimoji="1" lang="ja-JP" altLang="en-US" sz="1400" b="1" dirty="0">
              <a:solidFill>
                <a:srgbClr val="1D8AC8"/>
              </a:solidFill>
              <a:latin typeface="+mn-ea"/>
            </a:endParaRPr>
          </a:p>
        </p:txBody>
      </p:sp>
      <p:sp>
        <p:nvSpPr>
          <p:cNvPr id="256" name="角丸四角形 255"/>
          <p:cNvSpPr/>
          <p:nvPr/>
        </p:nvSpPr>
        <p:spPr>
          <a:xfrm>
            <a:off x="166387" y="2564312"/>
            <a:ext cx="3359434"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600" b="1" dirty="0" smtClean="0">
                <a:solidFill>
                  <a:srgbClr val="FF0000"/>
                </a:solidFill>
                <a:latin typeface="+mn-ea"/>
              </a:rPr>
              <a:t>浸水想定区域図等</a:t>
            </a:r>
            <a:r>
              <a:rPr kumimoji="1" lang="ja-JP" altLang="en-US" sz="1200" b="1" dirty="0" smtClean="0">
                <a:solidFill>
                  <a:schemeClr val="tx1"/>
                </a:solidFill>
                <a:latin typeface="+mn-ea"/>
              </a:rPr>
              <a:t>で自分の家を確認</a:t>
            </a:r>
            <a:endParaRPr kumimoji="1" lang="en-US" altLang="ja-JP" sz="1400" b="1" dirty="0" smtClean="0">
              <a:solidFill>
                <a:schemeClr val="tx1"/>
              </a:solidFill>
              <a:latin typeface="+mn-ea"/>
            </a:endParaRPr>
          </a:p>
        </p:txBody>
      </p:sp>
      <p:pic>
        <p:nvPicPr>
          <p:cNvPr id="258" name="図 25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1934" y="3812161"/>
            <a:ext cx="2392530" cy="1836589"/>
          </a:xfrm>
          <a:prstGeom prst="rect">
            <a:avLst/>
          </a:prstGeom>
        </p:spPr>
      </p:pic>
      <p:sp>
        <p:nvSpPr>
          <p:cNvPr id="105" name="角丸四角形 104"/>
          <p:cNvSpPr/>
          <p:nvPr/>
        </p:nvSpPr>
        <p:spPr>
          <a:xfrm>
            <a:off x="280611" y="7160044"/>
            <a:ext cx="6451995" cy="245683"/>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en-US" altLang="ja-JP" sz="1100" dirty="0" smtClean="0">
                <a:solidFill>
                  <a:schemeClr val="tx1"/>
                </a:solidFill>
                <a:latin typeface="+mn-ea"/>
              </a:rPr>
              <a:t>※</a:t>
            </a:r>
            <a:r>
              <a:rPr kumimoji="1" lang="ja-JP" altLang="en-US" sz="1100" dirty="0" smtClean="0">
                <a:solidFill>
                  <a:schemeClr val="tx1"/>
                </a:solidFill>
                <a:latin typeface="+mn-ea"/>
              </a:rPr>
              <a:t>ご家族に避難に時間を要する方がいる場合は、早めの避難を考えておきましょう。</a:t>
            </a:r>
            <a:endParaRPr kumimoji="1" lang="ja-JP" altLang="en-US" sz="1100" dirty="0">
              <a:solidFill>
                <a:schemeClr val="tx1"/>
              </a:solidFill>
              <a:latin typeface="+mn-ea"/>
            </a:endParaRPr>
          </a:p>
        </p:txBody>
      </p:sp>
      <p:sp>
        <p:nvSpPr>
          <p:cNvPr id="106" name="角丸四角形 105"/>
          <p:cNvSpPr/>
          <p:nvPr/>
        </p:nvSpPr>
        <p:spPr>
          <a:xfrm>
            <a:off x="121037" y="449165"/>
            <a:ext cx="6746682" cy="671787"/>
          </a:xfrm>
          <a:prstGeom prst="roundRect">
            <a:avLst>
              <a:gd name="adj" fmla="val 50000"/>
            </a:avLst>
          </a:prstGeom>
          <a:solidFill>
            <a:srgbClr val="1D8AC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b="1" spc="300" dirty="0" smtClean="0">
                <a:solidFill>
                  <a:schemeClr val="bg1"/>
                </a:solidFill>
                <a:latin typeface="+mn-ea"/>
              </a:rPr>
              <a:t>これまで経験のない高潮に備えて浸水想定区域図等と一緒に</a:t>
            </a:r>
            <a:endParaRPr kumimoji="1" lang="en-US" altLang="ja-JP" sz="1600" b="1" spc="300" dirty="0" smtClean="0">
              <a:solidFill>
                <a:schemeClr val="bg1"/>
              </a:solidFill>
              <a:latin typeface="+mn-ea"/>
            </a:endParaRPr>
          </a:p>
          <a:p>
            <a:pPr algn="ctr"/>
            <a:r>
              <a:rPr kumimoji="1" lang="ja-JP" altLang="en-US" sz="1600" b="1" spc="300" dirty="0" smtClean="0">
                <a:solidFill>
                  <a:schemeClr val="bg1"/>
                </a:solidFill>
                <a:latin typeface="+mn-ea"/>
              </a:rPr>
              <a:t>「避難行動判定フロー」を確認しましょう。</a:t>
            </a:r>
            <a:endParaRPr kumimoji="1" lang="ja-JP" altLang="en-US" sz="1600" b="1" spc="300" dirty="0">
              <a:solidFill>
                <a:schemeClr val="bg1"/>
              </a:solidFill>
              <a:latin typeface="+mn-ea"/>
            </a:endParaRPr>
          </a:p>
        </p:txBody>
      </p:sp>
      <p:sp>
        <p:nvSpPr>
          <p:cNvPr id="110" name="角丸四角形 109"/>
          <p:cNvSpPr/>
          <p:nvPr/>
        </p:nvSpPr>
        <p:spPr>
          <a:xfrm>
            <a:off x="271990" y="2283846"/>
            <a:ext cx="6469235" cy="28370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r>
              <a:rPr kumimoji="1" lang="ja-JP" altLang="en-US" sz="1100" dirty="0" smtClean="0">
                <a:solidFill>
                  <a:schemeClr val="tx1"/>
                </a:solidFill>
                <a:latin typeface="+mn-ea"/>
              </a:rPr>
              <a:t>　</a:t>
            </a:r>
            <a:r>
              <a:rPr kumimoji="1" lang="ja-JP" altLang="en-US" sz="1400" b="1" dirty="0" smtClean="0">
                <a:solidFill>
                  <a:srgbClr val="FF0000"/>
                </a:solidFill>
                <a:latin typeface="+mn-ea"/>
              </a:rPr>
              <a:t>この「避難行動判定フロー」より日頃から、避難先を決めておきましょう</a:t>
            </a:r>
            <a:endParaRPr kumimoji="1" lang="ja-JP" altLang="en-US" sz="1400" b="1" dirty="0">
              <a:solidFill>
                <a:srgbClr val="FF0000"/>
              </a:solidFill>
              <a:latin typeface="+mn-ea"/>
            </a:endParaRPr>
          </a:p>
        </p:txBody>
      </p:sp>
      <p:grpSp>
        <p:nvGrpSpPr>
          <p:cNvPr id="112" name="グループ化 111"/>
          <p:cNvGrpSpPr/>
          <p:nvPr/>
        </p:nvGrpSpPr>
        <p:grpSpPr bwMode="gray">
          <a:xfrm>
            <a:off x="152450" y="8309508"/>
            <a:ext cx="2590114" cy="278444"/>
            <a:chOff x="3799941" y="3421622"/>
            <a:chExt cx="2043002" cy="278444"/>
          </a:xfrm>
        </p:grpSpPr>
        <p:sp>
          <p:nvSpPr>
            <p:cNvPr id="113" name="角丸四角形 112"/>
            <p:cNvSpPr/>
            <p:nvPr/>
          </p:nvSpPr>
          <p:spPr bwMode="gray">
            <a:xfrm>
              <a:off x="3811137" y="3507394"/>
              <a:ext cx="1440000" cy="180000"/>
            </a:xfrm>
            <a:prstGeom prst="roundRect">
              <a:avLst>
                <a:gd name="adj" fmla="val 50000"/>
              </a:avLst>
            </a:prstGeom>
            <a:solidFill>
              <a:srgbClr val="1D8AC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endParaRPr kumimoji="1" lang="ja-JP" altLang="en-US" sz="1050" b="1" dirty="0">
                <a:solidFill>
                  <a:schemeClr val="bg1"/>
                </a:solidFill>
                <a:latin typeface="+mn-ea"/>
              </a:endParaRPr>
            </a:p>
          </p:txBody>
        </p:sp>
        <p:sp>
          <p:nvSpPr>
            <p:cNvPr id="114" name="角丸四角形 113"/>
            <p:cNvSpPr/>
            <p:nvPr/>
          </p:nvSpPr>
          <p:spPr bwMode="gray">
            <a:xfrm>
              <a:off x="3799941" y="3421622"/>
              <a:ext cx="2043002"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000" b="1" dirty="0" smtClean="0">
                  <a:solidFill>
                    <a:schemeClr val="bg1"/>
                  </a:solidFill>
                  <a:latin typeface="+mn-ea"/>
                </a:rPr>
                <a:t>● 避難</a:t>
              </a:r>
              <a:r>
                <a:rPr kumimoji="1" lang="ja-JP" altLang="en-US" sz="1000" b="1" dirty="0">
                  <a:solidFill>
                    <a:schemeClr val="bg1"/>
                  </a:solidFill>
                  <a:latin typeface="+mn-ea"/>
                </a:rPr>
                <a:t>先</a:t>
              </a:r>
              <a:r>
                <a:rPr kumimoji="1" lang="ja-JP" altLang="en-US" sz="1000" b="1" dirty="0" smtClean="0">
                  <a:solidFill>
                    <a:schemeClr val="bg1"/>
                  </a:solidFill>
                  <a:latin typeface="+mn-ea"/>
                </a:rPr>
                <a:t>①上階等避難</a:t>
              </a:r>
              <a:endParaRPr kumimoji="1" lang="en-US" altLang="ja-JP" sz="1000" b="1" dirty="0" smtClean="0">
                <a:solidFill>
                  <a:schemeClr val="bg1"/>
                </a:solidFill>
                <a:latin typeface="+mn-ea"/>
              </a:endParaRPr>
            </a:p>
          </p:txBody>
        </p:sp>
      </p:grpSp>
      <p:grpSp>
        <p:nvGrpSpPr>
          <p:cNvPr id="115" name="グループ化 114"/>
          <p:cNvGrpSpPr/>
          <p:nvPr/>
        </p:nvGrpSpPr>
        <p:grpSpPr bwMode="gray">
          <a:xfrm>
            <a:off x="152450" y="8737006"/>
            <a:ext cx="1865747" cy="345436"/>
            <a:chOff x="3811136" y="3441452"/>
            <a:chExt cx="1715731" cy="294084"/>
          </a:xfrm>
        </p:grpSpPr>
        <p:sp>
          <p:nvSpPr>
            <p:cNvPr id="116" name="角丸四角形 115"/>
            <p:cNvSpPr/>
            <p:nvPr/>
          </p:nvSpPr>
          <p:spPr bwMode="gray">
            <a:xfrm>
              <a:off x="3811136" y="3507394"/>
              <a:ext cx="1692000" cy="175429"/>
            </a:xfrm>
            <a:prstGeom prst="roundRect">
              <a:avLst>
                <a:gd name="adj" fmla="val 50000"/>
              </a:avLst>
            </a:prstGeom>
            <a:solidFill>
              <a:srgbClr val="1D8AC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endParaRPr kumimoji="1" lang="ja-JP" altLang="en-US" sz="1050" b="1" dirty="0">
                <a:solidFill>
                  <a:schemeClr val="bg1"/>
                </a:solidFill>
                <a:latin typeface="+mn-ea"/>
              </a:endParaRPr>
            </a:p>
          </p:txBody>
        </p:sp>
        <p:sp>
          <p:nvSpPr>
            <p:cNvPr id="117" name="角丸四角形 116"/>
            <p:cNvSpPr/>
            <p:nvPr/>
          </p:nvSpPr>
          <p:spPr bwMode="gray">
            <a:xfrm>
              <a:off x="3819383" y="3441452"/>
              <a:ext cx="1707484" cy="29408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000" b="1" dirty="0" smtClean="0">
                  <a:solidFill>
                    <a:schemeClr val="bg1"/>
                  </a:solidFill>
                  <a:latin typeface="+mn-ea"/>
                </a:rPr>
                <a:t>● 避難先②親戚・知人宅など</a:t>
              </a:r>
              <a:endParaRPr kumimoji="1" lang="en-US" altLang="ja-JP" sz="1000" b="1" dirty="0" smtClean="0">
                <a:solidFill>
                  <a:schemeClr val="bg1"/>
                </a:solidFill>
                <a:latin typeface="+mn-ea"/>
              </a:endParaRPr>
            </a:p>
          </p:txBody>
        </p:sp>
      </p:grpSp>
      <p:grpSp>
        <p:nvGrpSpPr>
          <p:cNvPr id="118" name="グループ化 117"/>
          <p:cNvGrpSpPr/>
          <p:nvPr/>
        </p:nvGrpSpPr>
        <p:grpSpPr bwMode="gray">
          <a:xfrm>
            <a:off x="146024" y="9236354"/>
            <a:ext cx="2162835" cy="278444"/>
            <a:chOff x="3811136" y="3424624"/>
            <a:chExt cx="1979838" cy="278444"/>
          </a:xfrm>
        </p:grpSpPr>
        <p:sp>
          <p:nvSpPr>
            <p:cNvPr id="119" name="角丸四角形 118"/>
            <p:cNvSpPr/>
            <p:nvPr/>
          </p:nvSpPr>
          <p:spPr bwMode="gray">
            <a:xfrm>
              <a:off x="3811136" y="3507394"/>
              <a:ext cx="1692000" cy="180000"/>
            </a:xfrm>
            <a:prstGeom prst="roundRect">
              <a:avLst>
                <a:gd name="adj" fmla="val 50000"/>
              </a:avLst>
            </a:prstGeom>
            <a:solidFill>
              <a:srgbClr val="1D8AC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endParaRPr kumimoji="1" lang="ja-JP" altLang="en-US" sz="1050" b="1" dirty="0">
                <a:solidFill>
                  <a:schemeClr val="bg1"/>
                </a:solidFill>
                <a:latin typeface="+mn-ea"/>
              </a:endParaRPr>
            </a:p>
          </p:txBody>
        </p:sp>
        <p:sp>
          <p:nvSpPr>
            <p:cNvPr id="120" name="角丸四角形 119"/>
            <p:cNvSpPr/>
            <p:nvPr/>
          </p:nvSpPr>
          <p:spPr bwMode="gray">
            <a:xfrm>
              <a:off x="3825808" y="3424624"/>
              <a:ext cx="1965166" cy="278444"/>
            </a:xfrm>
            <a:prstGeom prst="roundRect">
              <a:avLst>
                <a:gd name="adj" fmla="val 709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pPr>
                <a:lnSpc>
                  <a:spcPts val="1500"/>
                </a:lnSpc>
              </a:pPr>
              <a:r>
                <a:rPr kumimoji="1" lang="ja-JP" altLang="en-US" sz="1000" b="1" dirty="0" smtClean="0">
                  <a:solidFill>
                    <a:schemeClr val="bg1"/>
                  </a:solidFill>
                  <a:latin typeface="+mn-ea"/>
                </a:rPr>
                <a:t>● 避難先③避難所避難など</a:t>
              </a:r>
              <a:endParaRPr kumimoji="1" lang="en-US" altLang="ja-JP" sz="1000" b="1" dirty="0" smtClean="0">
                <a:solidFill>
                  <a:schemeClr val="bg1"/>
                </a:solidFill>
                <a:latin typeface="+mn-ea"/>
              </a:endParaRPr>
            </a:p>
          </p:txBody>
        </p:sp>
      </p:grpSp>
    </p:spTree>
    <p:extLst>
      <p:ext uri="{BB962C8B-B14F-4D97-AF65-F5344CB8AC3E}">
        <p14:creationId xmlns:p14="http://schemas.microsoft.com/office/powerpoint/2010/main" val="181427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348</Words>
  <Application>Microsoft Office PowerPoint</Application>
  <PresentationFormat>A4 210 x 297 mm</PresentationFormat>
  <Paragraphs>45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HGP創英角ﾎﾟｯﾌﾟ体</vt:lpstr>
      <vt:lpstr>游ゴシック</vt:lpstr>
      <vt:lpstr>游ゴシック Light</vt:lpstr>
      <vt:lpstr>Arial</vt:lpstr>
      <vt:lpstr>Calibri</vt:lpstr>
      <vt:lpstr>Calibri Light</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市民協働課</cp:lastModifiedBy>
  <cp:revision>1</cp:revision>
  <dcterms:modified xsi:type="dcterms:W3CDTF">2020-11-02T02:30:10Z</dcterms:modified>
</cp:coreProperties>
</file>