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1" r:id="rId4"/>
  </p:sldMasterIdLst>
  <p:notesMasterIdLst>
    <p:notesMasterId r:id="rId6"/>
  </p:notesMasterIdLst>
  <p:handoutMasterIdLst>
    <p:handoutMasterId r:id="rId7"/>
  </p:handoutMasterIdLst>
  <p:sldIdLst>
    <p:sldId id="804" r:id="rId5"/>
  </p:sldIdLst>
  <p:sldSz cx="9144000" cy="6858000" type="screen4x3"/>
  <p:notesSz cx="6807200" cy="9939338"/>
  <p:defaultTextStyle>
    <a:defPPr>
      <a:defRPr lang="ja-JP"/>
    </a:defPPr>
    <a:lvl1pPr algn="l" rtl="0" fontAlgn="base">
      <a:spcBef>
        <a:spcPct val="0"/>
      </a:spcBef>
      <a:spcAft>
        <a:spcPct val="0"/>
      </a:spcAft>
      <a:defRPr kumimoji="1" sz="1600"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sz="1600"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sz="1600"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sz="1600"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sz="1600" kern="1200">
        <a:solidFill>
          <a:schemeClr val="tx1"/>
        </a:solidFill>
        <a:latin typeface="Arial" charset="0"/>
        <a:ea typeface="ＭＳ Ｐゴシック" pitchFamily="50" charset="-128"/>
        <a:cs typeface="+mn-cs"/>
      </a:defRPr>
    </a:lvl5pPr>
    <a:lvl6pPr marL="2286000" algn="l" defTabSz="914400" rtl="0" eaLnBrk="1" latinLnBrk="0" hangingPunct="1">
      <a:defRPr kumimoji="1" sz="1600" kern="1200">
        <a:solidFill>
          <a:schemeClr val="tx1"/>
        </a:solidFill>
        <a:latin typeface="Arial" charset="0"/>
        <a:ea typeface="ＭＳ Ｐゴシック" pitchFamily="50" charset="-128"/>
        <a:cs typeface="+mn-cs"/>
      </a:defRPr>
    </a:lvl6pPr>
    <a:lvl7pPr marL="2743200" algn="l" defTabSz="914400" rtl="0" eaLnBrk="1" latinLnBrk="0" hangingPunct="1">
      <a:defRPr kumimoji="1" sz="1600" kern="1200">
        <a:solidFill>
          <a:schemeClr val="tx1"/>
        </a:solidFill>
        <a:latin typeface="Arial" charset="0"/>
        <a:ea typeface="ＭＳ Ｐゴシック" pitchFamily="50" charset="-128"/>
        <a:cs typeface="+mn-cs"/>
      </a:defRPr>
    </a:lvl7pPr>
    <a:lvl8pPr marL="3200400" algn="l" defTabSz="914400" rtl="0" eaLnBrk="1" latinLnBrk="0" hangingPunct="1">
      <a:defRPr kumimoji="1" sz="1600" kern="1200">
        <a:solidFill>
          <a:schemeClr val="tx1"/>
        </a:solidFill>
        <a:latin typeface="Arial" charset="0"/>
        <a:ea typeface="ＭＳ Ｐゴシック" pitchFamily="50" charset="-128"/>
        <a:cs typeface="+mn-cs"/>
      </a:defRPr>
    </a:lvl8pPr>
    <a:lvl9pPr marL="3657600" algn="l" defTabSz="914400" rtl="0" eaLnBrk="1" latinLnBrk="0" hangingPunct="1">
      <a:defRPr kumimoji="1" sz="1600"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9900"/>
    <a:srgbClr val="FFCCFF"/>
    <a:srgbClr val="FF66CC"/>
    <a:srgbClr val="FF0000"/>
    <a:srgbClr val="FF3300"/>
    <a:srgbClr val="FFFF00"/>
    <a:srgbClr val="0000FF"/>
    <a:srgbClr val="99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淡色スタイル 3 - アクセント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淡色スタイル 3 - アクセント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336" autoAdjust="0"/>
    <p:restoredTop sz="96395" autoAdjust="0"/>
  </p:normalViewPr>
  <p:slideViewPr>
    <p:cSldViewPr snapToGrid="0">
      <p:cViewPr varScale="1">
        <p:scale>
          <a:sx n="97" d="100"/>
          <a:sy n="97" d="100"/>
        </p:scale>
        <p:origin x="155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bwMode="auto">
          <a:xfrm>
            <a:off x="3" y="3"/>
            <a:ext cx="2950375" cy="495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57" tIns="46078" rIns="92157" bIns="46078" numCol="1" anchor="t" anchorCtr="0" compatLnSpc="1">
            <a:prstTxWarp prst="textNoShape">
              <a:avLst/>
            </a:prstTxWarp>
          </a:bodyPr>
          <a:lstStyle>
            <a:lvl1pPr defTabSz="922921">
              <a:defRPr sz="1200">
                <a:ea typeface="ＭＳ Ｐゴシック" charset="-128"/>
              </a:defRPr>
            </a:lvl1pPr>
          </a:lstStyle>
          <a:p>
            <a:pPr>
              <a:defRPr/>
            </a:pPr>
            <a:endParaRPr lang="ja-JP" altLang="en-US"/>
          </a:p>
        </p:txBody>
      </p:sp>
      <p:sp>
        <p:nvSpPr>
          <p:cNvPr id="3" name="日付プレースホルダー 2"/>
          <p:cNvSpPr>
            <a:spLocks noGrp="1"/>
          </p:cNvSpPr>
          <p:nvPr>
            <p:ph type="dt" sz="quarter" idx="1"/>
          </p:nvPr>
        </p:nvSpPr>
        <p:spPr bwMode="auto">
          <a:xfrm>
            <a:off x="3856825" y="3"/>
            <a:ext cx="2948770" cy="495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57" tIns="46078" rIns="92157" bIns="46078" numCol="1" anchor="t" anchorCtr="0" compatLnSpc="1">
            <a:prstTxWarp prst="textNoShape">
              <a:avLst/>
            </a:prstTxWarp>
          </a:bodyPr>
          <a:lstStyle>
            <a:lvl1pPr algn="r" defTabSz="922921">
              <a:defRPr sz="1200">
                <a:ea typeface="ＭＳ Ｐゴシック" charset="-128"/>
              </a:defRPr>
            </a:lvl1pPr>
          </a:lstStyle>
          <a:p>
            <a:pPr>
              <a:defRPr/>
            </a:pPr>
            <a:fld id="{9B939F8F-074A-4AD1-9C91-E85714F033CB}" type="datetimeFigureOut">
              <a:rPr lang="ja-JP" altLang="en-US"/>
              <a:pPr>
                <a:defRPr/>
              </a:pPr>
              <a:t>2026/3/24</a:t>
            </a:fld>
            <a:endParaRPr lang="en-US" altLang="ja-JP"/>
          </a:p>
        </p:txBody>
      </p:sp>
      <p:sp>
        <p:nvSpPr>
          <p:cNvPr id="4" name="フッター プレースホルダー 3"/>
          <p:cNvSpPr>
            <a:spLocks noGrp="1"/>
          </p:cNvSpPr>
          <p:nvPr>
            <p:ph type="ftr" sz="quarter" idx="2"/>
          </p:nvPr>
        </p:nvSpPr>
        <p:spPr bwMode="auto">
          <a:xfrm>
            <a:off x="3" y="9440372"/>
            <a:ext cx="2950375" cy="49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57" tIns="46078" rIns="92157" bIns="46078" numCol="1" anchor="b" anchorCtr="0" compatLnSpc="1">
            <a:prstTxWarp prst="textNoShape">
              <a:avLst/>
            </a:prstTxWarp>
          </a:bodyPr>
          <a:lstStyle>
            <a:lvl1pPr defTabSz="922921">
              <a:defRPr sz="1200">
                <a:ea typeface="ＭＳ Ｐゴシック" charset="-128"/>
              </a:defRPr>
            </a:lvl1pPr>
          </a:lstStyle>
          <a:p>
            <a:pPr>
              <a:defRPr/>
            </a:pPr>
            <a:endParaRPr lang="ja-JP" altLang="en-US"/>
          </a:p>
        </p:txBody>
      </p:sp>
      <p:sp>
        <p:nvSpPr>
          <p:cNvPr id="5" name="スライド番号プレースホルダー 4"/>
          <p:cNvSpPr>
            <a:spLocks noGrp="1"/>
          </p:cNvSpPr>
          <p:nvPr>
            <p:ph type="sldNum" sz="quarter" idx="3"/>
          </p:nvPr>
        </p:nvSpPr>
        <p:spPr bwMode="auto">
          <a:xfrm>
            <a:off x="3856825" y="9440372"/>
            <a:ext cx="2948770" cy="49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57" tIns="46078" rIns="92157" bIns="46078" numCol="1" anchor="b" anchorCtr="0" compatLnSpc="1">
            <a:prstTxWarp prst="textNoShape">
              <a:avLst/>
            </a:prstTxWarp>
          </a:bodyPr>
          <a:lstStyle>
            <a:lvl1pPr algn="r" defTabSz="922921">
              <a:defRPr sz="1200">
                <a:ea typeface="ＭＳ Ｐゴシック" charset="-128"/>
              </a:defRPr>
            </a:lvl1pPr>
          </a:lstStyle>
          <a:p>
            <a:pPr>
              <a:defRPr/>
            </a:pPr>
            <a:fld id="{682402C4-7DB1-4D9B-AB58-528BF557E75B}" type="slidenum">
              <a:rPr lang="ja-JP" altLang="en-US"/>
              <a:pPr>
                <a:defRPr/>
              </a:pPr>
              <a:t>‹#›</a:t>
            </a:fld>
            <a:endParaRPr lang="en-US" altLang="ja-JP"/>
          </a:p>
        </p:txBody>
      </p:sp>
    </p:spTree>
    <p:extLst>
      <p:ext uri="{BB962C8B-B14F-4D97-AF65-F5344CB8AC3E}">
        <p14:creationId xmlns:p14="http://schemas.microsoft.com/office/powerpoint/2010/main" val="9208079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bwMode="auto">
          <a:xfrm>
            <a:off x="3" y="3"/>
            <a:ext cx="2950375" cy="495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71" tIns="46090" rIns="92171" bIns="46090" numCol="1" anchor="t" anchorCtr="0" compatLnSpc="1">
            <a:prstTxWarp prst="textNoShape">
              <a:avLst/>
            </a:prstTxWarp>
          </a:bodyPr>
          <a:lstStyle>
            <a:lvl1pPr defTabSz="922921">
              <a:defRPr sz="1200">
                <a:ea typeface="ＭＳ Ｐゴシック" charset="-128"/>
              </a:defRPr>
            </a:lvl1pPr>
          </a:lstStyle>
          <a:p>
            <a:pPr>
              <a:defRPr/>
            </a:pPr>
            <a:endParaRPr lang="ja-JP" altLang="en-US"/>
          </a:p>
        </p:txBody>
      </p:sp>
      <p:sp>
        <p:nvSpPr>
          <p:cNvPr id="3" name="日付プレースホルダー 2"/>
          <p:cNvSpPr>
            <a:spLocks noGrp="1"/>
          </p:cNvSpPr>
          <p:nvPr>
            <p:ph type="dt" idx="1"/>
          </p:nvPr>
        </p:nvSpPr>
        <p:spPr bwMode="auto">
          <a:xfrm>
            <a:off x="3855221" y="3"/>
            <a:ext cx="2950374" cy="495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71" tIns="46090" rIns="92171" bIns="46090" numCol="1" anchor="t" anchorCtr="0" compatLnSpc="1">
            <a:prstTxWarp prst="textNoShape">
              <a:avLst/>
            </a:prstTxWarp>
          </a:bodyPr>
          <a:lstStyle>
            <a:lvl1pPr algn="r" defTabSz="922921">
              <a:defRPr sz="1200">
                <a:ea typeface="ＭＳ Ｐゴシック" charset="-128"/>
              </a:defRPr>
            </a:lvl1pPr>
          </a:lstStyle>
          <a:p>
            <a:pPr>
              <a:defRPr/>
            </a:pPr>
            <a:fld id="{08077671-DFED-4FDA-922F-D0F67347680B}" type="datetimeFigureOut">
              <a:rPr lang="ja-JP" altLang="en-US"/>
              <a:pPr>
                <a:defRPr/>
              </a:pPr>
              <a:t>2026/3/24</a:t>
            </a:fld>
            <a:endParaRPr lang="en-US" altLang="ja-JP"/>
          </a:p>
        </p:txBody>
      </p:sp>
      <p:sp>
        <p:nvSpPr>
          <p:cNvPr id="4" name="スライド イメージ プレースホルダー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88264" tIns="44136" rIns="88264" bIns="44136" rtlCol="0" anchor="ctr"/>
          <a:lstStyle/>
          <a:p>
            <a:pPr lvl="0"/>
            <a:endParaRPr lang="ja-JP" altLang="en-US" noProof="0"/>
          </a:p>
        </p:txBody>
      </p:sp>
      <p:sp>
        <p:nvSpPr>
          <p:cNvPr id="5" name="ノート プレースホルダー 4"/>
          <p:cNvSpPr>
            <a:spLocks noGrp="1"/>
          </p:cNvSpPr>
          <p:nvPr>
            <p:ph type="body" sz="quarter" idx="3"/>
          </p:nvPr>
        </p:nvSpPr>
        <p:spPr bwMode="auto">
          <a:xfrm>
            <a:off x="680241" y="4720986"/>
            <a:ext cx="5446723" cy="447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71" tIns="46090" rIns="92171" bIns="46090" numCol="1" anchor="t" anchorCtr="0" compatLnSpc="1">
            <a:prstTxWarp prst="textNoShape">
              <a:avLst/>
            </a:prstTxWarp>
          </a:bodyPr>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4"/>
          </p:nvPr>
        </p:nvSpPr>
        <p:spPr bwMode="auto">
          <a:xfrm>
            <a:off x="3" y="9440372"/>
            <a:ext cx="2950375" cy="49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71" tIns="46090" rIns="92171" bIns="46090" numCol="1" anchor="b" anchorCtr="0" compatLnSpc="1">
            <a:prstTxWarp prst="textNoShape">
              <a:avLst/>
            </a:prstTxWarp>
          </a:bodyPr>
          <a:lstStyle>
            <a:lvl1pPr defTabSz="922921">
              <a:defRPr sz="1200">
                <a:ea typeface="ＭＳ Ｐゴシック" charset="-128"/>
              </a:defRPr>
            </a:lvl1pPr>
          </a:lstStyle>
          <a:p>
            <a:pPr>
              <a:defRPr/>
            </a:pPr>
            <a:endParaRPr lang="ja-JP" altLang="en-US"/>
          </a:p>
        </p:txBody>
      </p:sp>
      <p:sp>
        <p:nvSpPr>
          <p:cNvPr id="7" name="スライド番号プレースホルダー 6"/>
          <p:cNvSpPr>
            <a:spLocks noGrp="1"/>
          </p:cNvSpPr>
          <p:nvPr>
            <p:ph type="sldNum" sz="quarter" idx="5"/>
          </p:nvPr>
        </p:nvSpPr>
        <p:spPr bwMode="auto">
          <a:xfrm>
            <a:off x="3855221" y="9440372"/>
            <a:ext cx="2950374" cy="497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171" tIns="46090" rIns="92171" bIns="46090" numCol="1" anchor="b" anchorCtr="0" compatLnSpc="1">
            <a:prstTxWarp prst="textNoShape">
              <a:avLst/>
            </a:prstTxWarp>
          </a:bodyPr>
          <a:lstStyle>
            <a:lvl1pPr algn="r" defTabSz="922921">
              <a:defRPr sz="1200">
                <a:ea typeface="ＭＳ Ｐゴシック" charset="-128"/>
              </a:defRPr>
            </a:lvl1pPr>
          </a:lstStyle>
          <a:p>
            <a:pPr>
              <a:defRPr/>
            </a:pPr>
            <a:fld id="{050027A9-7EC1-48D5-93FD-2C9BCCCF7E6C}" type="slidenum">
              <a:rPr lang="ja-JP" altLang="en-US"/>
              <a:pPr>
                <a:defRPr/>
              </a:pPr>
              <a:t>‹#›</a:t>
            </a:fld>
            <a:endParaRPr lang="en-US" altLang="ja-JP"/>
          </a:p>
        </p:txBody>
      </p:sp>
    </p:spTree>
    <p:extLst>
      <p:ext uri="{BB962C8B-B14F-4D97-AF65-F5344CB8AC3E}">
        <p14:creationId xmlns:p14="http://schemas.microsoft.com/office/powerpoint/2010/main" val="287615716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50027A9-7EC1-48D5-93FD-2C9BCCCF7E6C}" type="slidenum">
              <a:rPr lang="ja-JP" altLang="en-US" smtClean="0"/>
              <a:pPr>
                <a:defRPr/>
              </a:pPr>
              <a:t>0</a:t>
            </a:fld>
            <a:endParaRPr lang="en-US" altLang="ja-JP"/>
          </a:p>
        </p:txBody>
      </p:sp>
    </p:spTree>
    <p:extLst>
      <p:ext uri="{BB962C8B-B14F-4D97-AF65-F5344CB8AC3E}">
        <p14:creationId xmlns:p14="http://schemas.microsoft.com/office/powerpoint/2010/main" val="40986955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5656"/>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9"/>
            <a:ext cx="6858000" cy="1655762"/>
          </a:xfrm>
        </p:spPr>
        <p:txBody>
          <a:bodyPr/>
          <a:lstStyle>
            <a:lvl1pPr marL="0" indent="0" algn="ctr">
              <a:buNone/>
              <a:defRPr sz="2263"/>
            </a:lvl1pPr>
            <a:lvl2pPr marL="430997" indent="0" algn="ctr">
              <a:buNone/>
              <a:defRPr sz="1886"/>
            </a:lvl2pPr>
            <a:lvl3pPr marL="861993" indent="0" algn="ctr">
              <a:buNone/>
              <a:defRPr sz="1697"/>
            </a:lvl3pPr>
            <a:lvl4pPr marL="1292990" indent="0" algn="ctr">
              <a:buNone/>
              <a:defRPr sz="1509"/>
            </a:lvl4pPr>
            <a:lvl5pPr marL="1723986" indent="0" algn="ctr">
              <a:buNone/>
              <a:defRPr sz="1509"/>
            </a:lvl5pPr>
            <a:lvl6pPr marL="2154983" indent="0" algn="ctr">
              <a:buNone/>
              <a:defRPr sz="1509"/>
            </a:lvl6pPr>
            <a:lvl7pPr marL="2585979" indent="0" algn="ctr">
              <a:buNone/>
              <a:defRPr sz="1509"/>
            </a:lvl7pPr>
            <a:lvl8pPr marL="3016975" indent="0" algn="ctr">
              <a:buNone/>
              <a:defRPr sz="1509"/>
            </a:lvl8pPr>
            <a:lvl9pPr marL="3447971" indent="0" algn="ctr">
              <a:buNone/>
              <a:defRPr sz="1509"/>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2972402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1149889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6"/>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1" y="365126"/>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4099602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タイトルとコンテンツ">
    <p:spTree>
      <p:nvGrpSpPr>
        <p:cNvPr id="1" name=""/>
        <p:cNvGrpSpPr/>
        <p:nvPr/>
      </p:nvGrpSpPr>
      <p:grpSpPr>
        <a:xfrm>
          <a:off x="0" y="0"/>
          <a:ext cx="0" cy="0"/>
          <a:chOff x="0" y="0"/>
          <a:chExt cx="0" cy="0"/>
        </a:xfrm>
      </p:grpSpPr>
      <p:sp>
        <p:nvSpPr>
          <p:cNvPr id="2" name="スライド番号プレースホルダ 5"/>
          <p:cNvSpPr>
            <a:spLocks noGrp="1"/>
          </p:cNvSpPr>
          <p:nvPr>
            <p:ph type="sldNum" sz="quarter" idx="10"/>
          </p:nvPr>
        </p:nvSpPr>
        <p:spPr>
          <a:xfrm>
            <a:off x="8500697" y="6492876"/>
            <a:ext cx="643303" cy="365125"/>
          </a:xfrm>
        </p:spPr>
        <p:txBody>
          <a:bodyPr/>
          <a:lstStyle>
            <a:lvl1pPr algn="ctr">
              <a:defRPr sz="1662" b="1">
                <a:solidFill>
                  <a:srgbClr val="000000"/>
                </a:solidFill>
              </a:defRPr>
            </a:lvl1pPr>
          </a:lstStyle>
          <a:p>
            <a:pPr>
              <a:defRPr/>
            </a:pPr>
            <a:fld id="{D2413976-287B-4AF4-ACA9-FBC7A2CBB32A}" type="slidenum">
              <a:rPr lang="en-US" altLang="ja-JP"/>
              <a:pPr>
                <a:defRPr/>
              </a:pPr>
              <a:t>‹#›</a:t>
            </a:fld>
            <a:endParaRPr lang="en-US" altLang="ja-JP"/>
          </a:p>
        </p:txBody>
      </p:sp>
    </p:spTree>
    <p:extLst>
      <p:ext uri="{BB962C8B-B14F-4D97-AF65-F5344CB8AC3E}">
        <p14:creationId xmlns:p14="http://schemas.microsoft.com/office/powerpoint/2010/main" val="2488008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80289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565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263">
                <a:solidFill>
                  <a:schemeClr val="tx1"/>
                </a:solidFill>
              </a:defRPr>
            </a:lvl1pPr>
            <a:lvl2pPr marL="430997" indent="0">
              <a:buNone/>
              <a:defRPr sz="1886">
                <a:solidFill>
                  <a:schemeClr val="tx1">
                    <a:tint val="75000"/>
                  </a:schemeClr>
                </a:solidFill>
              </a:defRPr>
            </a:lvl2pPr>
            <a:lvl3pPr marL="861993" indent="0">
              <a:buNone/>
              <a:defRPr sz="1697">
                <a:solidFill>
                  <a:schemeClr val="tx1">
                    <a:tint val="75000"/>
                  </a:schemeClr>
                </a:solidFill>
              </a:defRPr>
            </a:lvl3pPr>
            <a:lvl4pPr marL="1292990" indent="0">
              <a:buNone/>
              <a:defRPr sz="1509">
                <a:solidFill>
                  <a:schemeClr val="tx1">
                    <a:tint val="75000"/>
                  </a:schemeClr>
                </a:solidFill>
              </a:defRPr>
            </a:lvl4pPr>
            <a:lvl5pPr marL="1723986" indent="0">
              <a:buNone/>
              <a:defRPr sz="1509">
                <a:solidFill>
                  <a:schemeClr val="tx1">
                    <a:tint val="75000"/>
                  </a:schemeClr>
                </a:solidFill>
              </a:defRPr>
            </a:lvl5pPr>
            <a:lvl6pPr marL="2154983" indent="0">
              <a:buNone/>
              <a:defRPr sz="1509">
                <a:solidFill>
                  <a:schemeClr val="tx1">
                    <a:tint val="75000"/>
                  </a:schemeClr>
                </a:solidFill>
              </a:defRPr>
            </a:lvl6pPr>
            <a:lvl7pPr marL="2585979" indent="0">
              <a:buNone/>
              <a:defRPr sz="1509">
                <a:solidFill>
                  <a:schemeClr val="tx1">
                    <a:tint val="75000"/>
                  </a:schemeClr>
                </a:solidFill>
              </a:defRPr>
            </a:lvl7pPr>
            <a:lvl8pPr marL="3016975" indent="0">
              <a:buNone/>
              <a:defRPr sz="1509">
                <a:solidFill>
                  <a:schemeClr val="tx1">
                    <a:tint val="75000"/>
                  </a:schemeClr>
                </a:solidFill>
              </a:defRPr>
            </a:lvl8pPr>
            <a:lvl9pPr marL="3447971" indent="0">
              <a:buNone/>
              <a:defRPr sz="1509">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125707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1"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3176976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263" b="1"/>
            </a:lvl1pPr>
            <a:lvl2pPr marL="430997" indent="0">
              <a:buNone/>
              <a:defRPr sz="1886" b="1"/>
            </a:lvl2pPr>
            <a:lvl3pPr marL="861993" indent="0">
              <a:buNone/>
              <a:defRPr sz="1697" b="1"/>
            </a:lvl3pPr>
            <a:lvl4pPr marL="1292990" indent="0">
              <a:buNone/>
              <a:defRPr sz="1509" b="1"/>
            </a:lvl4pPr>
            <a:lvl5pPr marL="1723986" indent="0">
              <a:buNone/>
              <a:defRPr sz="1509" b="1"/>
            </a:lvl5pPr>
            <a:lvl6pPr marL="2154983" indent="0">
              <a:buNone/>
              <a:defRPr sz="1509" b="1"/>
            </a:lvl6pPr>
            <a:lvl7pPr marL="2585979" indent="0">
              <a:buNone/>
              <a:defRPr sz="1509" b="1"/>
            </a:lvl7pPr>
            <a:lvl8pPr marL="3016975" indent="0">
              <a:buNone/>
              <a:defRPr sz="1509" b="1"/>
            </a:lvl8pPr>
            <a:lvl9pPr marL="3447971" indent="0">
              <a:buNone/>
              <a:defRPr sz="1509"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1617772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2577100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1426700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7"/>
            <a:ext cx="4629150" cy="4873625"/>
          </a:xfrm>
        </p:spPr>
        <p:txBody>
          <a:bodyPr/>
          <a:lstStyle>
            <a:lvl1pPr>
              <a:defRPr sz="3016"/>
            </a:lvl1pPr>
            <a:lvl2pPr>
              <a:defRPr sz="2639"/>
            </a:lvl2pPr>
            <a:lvl3pPr>
              <a:defRPr sz="2263"/>
            </a:lvl3pPr>
            <a:lvl4pPr>
              <a:defRPr sz="1886"/>
            </a:lvl4pPr>
            <a:lvl5pPr>
              <a:defRPr sz="1886"/>
            </a:lvl5pPr>
            <a:lvl6pPr>
              <a:defRPr sz="1886"/>
            </a:lvl6pPr>
            <a:lvl7pPr>
              <a:defRPr sz="1886"/>
            </a:lvl7pPr>
            <a:lvl8pPr>
              <a:defRPr sz="1886"/>
            </a:lvl8pPr>
            <a:lvl9pPr>
              <a:defRPr sz="1886"/>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4005690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016"/>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7"/>
            <a:ext cx="4629150" cy="4873625"/>
          </a:xfrm>
        </p:spPr>
        <p:txBody>
          <a:bodyPr anchor="t"/>
          <a:lstStyle>
            <a:lvl1pPr marL="0" indent="0">
              <a:buNone/>
              <a:defRPr sz="3016"/>
            </a:lvl1pPr>
            <a:lvl2pPr marL="430997" indent="0">
              <a:buNone/>
              <a:defRPr sz="2639"/>
            </a:lvl2pPr>
            <a:lvl3pPr marL="861993" indent="0">
              <a:buNone/>
              <a:defRPr sz="2263"/>
            </a:lvl3pPr>
            <a:lvl4pPr marL="1292990" indent="0">
              <a:buNone/>
              <a:defRPr sz="1886"/>
            </a:lvl4pPr>
            <a:lvl5pPr marL="1723986" indent="0">
              <a:buNone/>
              <a:defRPr sz="1886"/>
            </a:lvl5pPr>
            <a:lvl6pPr marL="2154983" indent="0">
              <a:buNone/>
              <a:defRPr sz="1886"/>
            </a:lvl6pPr>
            <a:lvl7pPr marL="2585979" indent="0">
              <a:buNone/>
              <a:defRPr sz="1886"/>
            </a:lvl7pPr>
            <a:lvl8pPr marL="3016975" indent="0">
              <a:buNone/>
              <a:defRPr sz="1886"/>
            </a:lvl8pPr>
            <a:lvl9pPr marL="3447971" indent="0">
              <a:buNone/>
              <a:defRPr sz="1886"/>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9"/>
            </a:lvl1pPr>
            <a:lvl2pPr marL="430997" indent="0">
              <a:buNone/>
              <a:defRPr sz="1320"/>
            </a:lvl2pPr>
            <a:lvl3pPr marL="861993" indent="0">
              <a:buNone/>
              <a:defRPr sz="1131"/>
            </a:lvl3pPr>
            <a:lvl4pPr marL="1292990" indent="0">
              <a:buNone/>
              <a:defRPr sz="942"/>
            </a:lvl4pPr>
            <a:lvl5pPr marL="1723986" indent="0">
              <a:buNone/>
              <a:defRPr sz="942"/>
            </a:lvl5pPr>
            <a:lvl6pPr marL="2154983" indent="0">
              <a:buNone/>
              <a:defRPr sz="942"/>
            </a:lvl6pPr>
            <a:lvl7pPr marL="2585979" indent="0">
              <a:buNone/>
              <a:defRPr sz="942"/>
            </a:lvl7pPr>
            <a:lvl8pPr marL="3016975" indent="0">
              <a:buNone/>
              <a:defRPr sz="942"/>
            </a:lvl8pPr>
            <a:lvl9pPr marL="3447971" indent="0">
              <a:buNone/>
              <a:defRPr sz="94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812687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131">
                <a:solidFill>
                  <a:schemeClr val="tx1">
                    <a:tint val="75000"/>
                  </a:schemeClr>
                </a:solidFill>
              </a:defRPr>
            </a:lvl1pPr>
          </a:lstStyle>
          <a:p>
            <a:endParaRPr kumimoji="1" lang="ja-JP" alt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13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131">
                <a:solidFill>
                  <a:schemeClr val="tx1">
                    <a:tint val="75000"/>
                  </a:schemeClr>
                </a:solidFill>
              </a:defRPr>
            </a:lvl1pPr>
          </a:lstStyle>
          <a:p>
            <a:fld id="{5E3F6313-0071-4C5D-9E06-91E8809F988F}" type="slidenum">
              <a:rPr kumimoji="1" lang="ja-JP" altLang="en-US" smtClean="0"/>
              <a:pPr/>
              <a:t>‹#›</a:t>
            </a:fld>
            <a:endParaRPr kumimoji="1" lang="ja-JP" altLang="en-US"/>
          </a:p>
        </p:txBody>
      </p:sp>
    </p:spTree>
    <p:extLst>
      <p:ext uri="{BB962C8B-B14F-4D97-AF65-F5344CB8AC3E}">
        <p14:creationId xmlns:p14="http://schemas.microsoft.com/office/powerpoint/2010/main" val="2785611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861993" rtl="0" eaLnBrk="1" latinLnBrk="0" hangingPunct="1">
        <a:lnSpc>
          <a:spcPct val="90000"/>
        </a:lnSpc>
        <a:spcBef>
          <a:spcPct val="0"/>
        </a:spcBef>
        <a:buNone/>
        <a:defRPr kumimoji="1" sz="4148" kern="1200">
          <a:solidFill>
            <a:schemeClr val="tx1"/>
          </a:solidFill>
          <a:latin typeface="+mj-lt"/>
          <a:ea typeface="+mj-ea"/>
          <a:cs typeface="+mj-cs"/>
        </a:defRPr>
      </a:lvl1pPr>
    </p:titleStyle>
    <p:bodyStyle>
      <a:lvl1pPr marL="215498" indent="-215498" algn="l" defTabSz="861993" rtl="0" eaLnBrk="1" latinLnBrk="0" hangingPunct="1">
        <a:lnSpc>
          <a:spcPct val="90000"/>
        </a:lnSpc>
        <a:spcBef>
          <a:spcPts val="942"/>
        </a:spcBef>
        <a:buFont typeface="Arial" panose="020B0604020202020204" pitchFamily="34" charset="0"/>
        <a:buChar char="•"/>
        <a:defRPr kumimoji="1" sz="2639" kern="1200">
          <a:solidFill>
            <a:schemeClr val="tx1"/>
          </a:solidFill>
          <a:latin typeface="+mn-lt"/>
          <a:ea typeface="+mn-ea"/>
          <a:cs typeface="+mn-cs"/>
        </a:defRPr>
      </a:lvl1pPr>
      <a:lvl2pPr marL="646494" indent="-215498" algn="l" defTabSz="861993" rtl="0" eaLnBrk="1" latinLnBrk="0" hangingPunct="1">
        <a:lnSpc>
          <a:spcPct val="90000"/>
        </a:lnSpc>
        <a:spcBef>
          <a:spcPts val="471"/>
        </a:spcBef>
        <a:buFont typeface="Arial" panose="020B0604020202020204" pitchFamily="34" charset="0"/>
        <a:buChar char="•"/>
        <a:defRPr kumimoji="1" sz="2263" kern="1200">
          <a:solidFill>
            <a:schemeClr val="tx1"/>
          </a:solidFill>
          <a:latin typeface="+mn-lt"/>
          <a:ea typeface="+mn-ea"/>
          <a:cs typeface="+mn-cs"/>
        </a:defRPr>
      </a:lvl2pPr>
      <a:lvl3pPr marL="1077491" indent="-215498" algn="l" defTabSz="861993" rtl="0" eaLnBrk="1" latinLnBrk="0" hangingPunct="1">
        <a:lnSpc>
          <a:spcPct val="90000"/>
        </a:lnSpc>
        <a:spcBef>
          <a:spcPts val="471"/>
        </a:spcBef>
        <a:buFont typeface="Arial" panose="020B0604020202020204" pitchFamily="34" charset="0"/>
        <a:buChar char="•"/>
        <a:defRPr kumimoji="1" sz="1886" kern="1200">
          <a:solidFill>
            <a:schemeClr val="tx1"/>
          </a:solidFill>
          <a:latin typeface="+mn-lt"/>
          <a:ea typeface="+mn-ea"/>
          <a:cs typeface="+mn-cs"/>
        </a:defRPr>
      </a:lvl3pPr>
      <a:lvl4pPr marL="1508487"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4pPr>
      <a:lvl5pPr marL="1939484"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5pPr>
      <a:lvl6pPr marL="2370481"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6pPr>
      <a:lvl7pPr marL="2801477"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7pPr>
      <a:lvl8pPr marL="3232474"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8pPr>
      <a:lvl9pPr marL="3663470" indent="-215498" algn="l" defTabSz="861993" rtl="0" eaLnBrk="1" latinLnBrk="0" hangingPunct="1">
        <a:lnSpc>
          <a:spcPct val="90000"/>
        </a:lnSpc>
        <a:spcBef>
          <a:spcPts val="471"/>
        </a:spcBef>
        <a:buFont typeface="Arial" panose="020B0604020202020204" pitchFamily="34" charset="0"/>
        <a:buChar char="•"/>
        <a:defRPr kumimoji="1" sz="1697" kern="1200">
          <a:solidFill>
            <a:schemeClr val="tx1"/>
          </a:solidFill>
          <a:latin typeface="+mn-lt"/>
          <a:ea typeface="+mn-ea"/>
          <a:cs typeface="+mn-cs"/>
        </a:defRPr>
      </a:lvl9pPr>
    </p:bodyStyle>
    <p:otherStyle>
      <a:defPPr>
        <a:defRPr lang="en-US"/>
      </a:defPPr>
      <a:lvl1pPr marL="0" algn="l" defTabSz="861993" rtl="0" eaLnBrk="1" latinLnBrk="0" hangingPunct="1">
        <a:defRPr kumimoji="1" sz="1697" kern="1200">
          <a:solidFill>
            <a:schemeClr val="tx1"/>
          </a:solidFill>
          <a:latin typeface="+mn-lt"/>
          <a:ea typeface="+mn-ea"/>
          <a:cs typeface="+mn-cs"/>
        </a:defRPr>
      </a:lvl1pPr>
      <a:lvl2pPr marL="430997" algn="l" defTabSz="861993" rtl="0" eaLnBrk="1" latinLnBrk="0" hangingPunct="1">
        <a:defRPr kumimoji="1" sz="1697" kern="1200">
          <a:solidFill>
            <a:schemeClr val="tx1"/>
          </a:solidFill>
          <a:latin typeface="+mn-lt"/>
          <a:ea typeface="+mn-ea"/>
          <a:cs typeface="+mn-cs"/>
        </a:defRPr>
      </a:lvl2pPr>
      <a:lvl3pPr marL="861993" algn="l" defTabSz="861993" rtl="0" eaLnBrk="1" latinLnBrk="0" hangingPunct="1">
        <a:defRPr kumimoji="1" sz="1697" kern="1200">
          <a:solidFill>
            <a:schemeClr val="tx1"/>
          </a:solidFill>
          <a:latin typeface="+mn-lt"/>
          <a:ea typeface="+mn-ea"/>
          <a:cs typeface="+mn-cs"/>
        </a:defRPr>
      </a:lvl3pPr>
      <a:lvl4pPr marL="1292990" algn="l" defTabSz="861993" rtl="0" eaLnBrk="1" latinLnBrk="0" hangingPunct="1">
        <a:defRPr kumimoji="1" sz="1697" kern="1200">
          <a:solidFill>
            <a:schemeClr val="tx1"/>
          </a:solidFill>
          <a:latin typeface="+mn-lt"/>
          <a:ea typeface="+mn-ea"/>
          <a:cs typeface="+mn-cs"/>
        </a:defRPr>
      </a:lvl4pPr>
      <a:lvl5pPr marL="1723986" algn="l" defTabSz="861993" rtl="0" eaLnBrk="1" latinLnBrk="0" hangingPunct="1">
        <a:defRPr kumimoji="1" sz="1697" kern="1200">
          <a:solidFill>
            <a:schemeClr val="tx1"/>
          </a:solidFill>
          <a:latin typeface="+mn-lt"/>
          <a:ea typeface="+mn-ea"/>
          <a:cs typeface="+mn-cs"/>
        </a:defRPr>
      </a:lvl5pPr>
      <a:lvl6pPr marL="2154983" algn="l" defTabSz="861993" rtl="0" eaLnBrk="1" latinLnBrk="0" hangingPunct="1">
        <a:defRPr kumimoji="1" sz="1697" kern="1200">
          <a:solidFill>
            <a:schemeClr val="tx1"/>
          </a:solidFill>
          <a:latin typeface="+mn-lt"/>
          <a:ea typeface="+mn-ea"/>
          <a:cs typeface="+mn-cs"/>
        </a:defRPr>
      </a:lvl6pPr>
      <a:lvl7pPr marL="2585979" algn="l" defTabSz="861993" rtl="0" eaLnBrk="1" latinLnBrk="0" hangingPunct="1">
        <a:defRPr kumimoji="1" sz="1697" kern="1200">
          <a:solidFill>
            <a:schemeClr val="tx1"/>
          </a:solidFill>
          <a:latin typeface="+mn-lt"/>
          <a:ea typeface="+mn-ea"/>
          <a:cs typeface="+mn-cs"/>
        </a:defRPr>
      </a:lvl7pPr>
      <a:lvl8pPr marL="3016975" algn="l" defTabSz="861993" rtl="0" eaLnBrk="1" latinLnBrk="0" hangingPunct="1">
        <a:defRPr kumimoji="1" sz="1697" kern="1200">
          <a:solidFill>
            <a:schemeClr val="tx1"/>
          </a:solidFill>
          <a:latin typeface="+mn-lt"/>
          <a:ea typeface="+mn-ea"/>
          <a:cs typeface="+mn-cs"/>
        </a:defRPr>
      </a:lvl8pPr>
      <a:lvl9pPr marL="3447971" algn="l" defTabSz="861993" rtl="0" eaLnBrk="1" latinLnBrk="0" hangingPunct="1">
        <a:defRPr kumimoji="1" sz="169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正方形/長方形 72">
            <a:extLst>
              <a:ext uri="{FF2B5EF4-FFF2-40B4-BE49-F238E27FC236}">
                <a16:creationId xmlns:a16="http://schemas.microsoft.com/office/drawing/2014/main" id="{0199A836-6A52-4075-AE96-C0CE48B4FE1E}"/>
              </a:ext>
            </a:extLst>
          </p:cNvPr>
          <p:cNvSpPr/>
          <p:nvPr/>
        </p:nvSpPr>
        <p:spPr>
          <a:xfrm>
            <a:off x="59700" y="3172851"/>
            <a:ext cx="4032000" cy="3614786"/>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D663C35B-F470-4F99-B926-FC8DE9BFE869}"/>
              </a:ext>
            </a:extLst>
          </p:cNvPr>
          <p:cNvSpPr/>
          <p:nvPr/>
        </p:nvSpPr>
        <p:spPr>
          <a:xfrm>
            <a:off x="59699" y="2094719"/>
            <a:ext cx="4041500" cy="1039391"/>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Rectangle 2"/>
          <p:cNvSpPr>
            <a:spLocks noChangeArrowheads="1"/>
          </p:cNvSpPr>
          <p:nvPr/>
        </p:nvSpPr>
        <p:spPr bwMode="auto">
          <a:xfrm>
            <a:off x="-5966" y="3146"/>
            <a:ext cx="9144000" cy="400110"/>
          </a:xfrm>
          <a:prstGeom prst="rect">
            <a:avLst/>
          </a:prstGeom>
          <a:gradFill rotWithShape="1">
            <a:gsLst>
              <a:gs pos="4000">
                <a:schemeClr val="tx1"/>
              </a:gs>
              <a:gs pos="32000">
                <a:srgbClr val="002060"/>
              </a:gs>
              <a:gs pos="100000">
                <a:schemeClr val="accent5">
                  <a:lumMod val="50000"/>
                </a:schemeClr>
              </a:gs>
            </a:gsLst>
            <a:path path="shape">
              <a:fillToRect l="50000" t="50000" r="50000" b="50000"/>
            </a:path>
          </a:gradFill>
          <a:ln w="9525">
            <a:noFill/>
            <a:miter lim="800000"/>
            <a:headEnd/>
            <a:tailEnd/>
          </a:ln>
        </p:spPr>
        <p:txBody>
          <a:bodyPr anchor="ctr">
            <a:spAutoFit/>
          </a:bodyPr>
          <a:lstStyle/>
          <a:p>
            <a:r>
              <a:rPr kumimoji="0" lang="ja-JP" altLang="en-US" sz="2000" b="1" dirty="0">
                <a:solidFill>
                  <a:srgbClr val="FFFFFF"/>
                </a:solidFill>
                <a:latin typeface="HG丸ｺﾞｼｯｸM-PRO" panose="020F0600000000000000" pitchFamily="50" charset="-128"/>
                <a:ea typeface="HG丸ｺﾞｼｯｸM-PRO" panose="020F0600000000000000" pitchFamily="50" charset="-128"/>
              </a:rPr>
              <a:t>南海トラフ地震による津波到達予想時間について</a:t>
            </a:r>
            <a:endParaRPr kumimoji="0" lang="en-US" altLang="ja-JP" sz="2000" b="1" dirty="0">
              <a:solidFill>
                <a:srgbClr val="FFFFFF"/>
              </a:solidFill>
              <a:latin typeface="HG丸ｺﾞｼｯｸM-PRO" panose="020F0600000000000000" pitchFamily="50" charset="-128"/>
              <a:ea typeface="HG丸ｺﾞｼｯｸM-PRO" panose="020F0600000000000000" pitchFamily="50" charset="-128"/>
            </a:endParaRPr>
          </a:p>
        </p:txBody>
      </p:sp>
      <p:sp>
        <p:nvSpPr>
          <p:cNvPr id="72" name="テキスト ボックス 71">
            <a:extLst>
              <a:ext uri="{FF2B5EF4-FFF2-40B4-BE49-F238E27FC236}">
                <a16:creationId xmlns:a16="http://schemas.microsoft.com/office/drawing/2014/main" id="{71D4DB2D-7DE3-4613-B8A0-68D45DC3F492}"/>
              </a:ext>
            </a:extLst>
          </p:cNvPr>
          <p:cNvSpPr txBox="1"/>
          <p:nvPr/>
        </p:nvSpPr>
        <p:spPr>
          <a:xfrm>
            <a:off x="-5966" y="2067790"/>
            <a:ext cx="3897221" cy="307777"/>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大阪府津波浸水想定</a:t>
            </a:r>
            <a:r>
              <a:rPr lang="en-US" altLang="ja-JP" sz="1400" b="1" dirty="0">
                <a:latin typeface="Meiryo UI" panose="020B0604030504040204" pitchFamily="50" charset="-128"/>
                <a:ea typeface="Meiryo UI" panose="020B0604030504040204" pitchFamily="50" charset="-128"/>
              </a:rPr>
              <a:t>(R8.3)</a:t>
            </a:r>
            <a:r>
              <a:rPr lang="ja-JP" altLang="en-US" sz="1400" b="1" dirty="0">
                <a:latin typeface="Meiryo UI" panose="020B0604030504040204" pitchFamily="50" charset="-128"/>
                <a:ea typeface="Meiryo UI" panose="020B0604030504040204" pitchFamily="50" charset="-128"/>
              </a:rPr>
              <a:t>の津波到達時間</a:t>
            </a:r>
            <a:endParaRPr kumimoji="1" lang="ja-JP" altLang="en-US" sz="1400" b="1" dirty="0">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6E2F4A20-7A08-4289-BC0E-9967EAEEFEE3}"/>
              </a:ext>
            </a:extLst>
          </p:cNvPr>
          <p:cNvSpPr txBox="1"/>
          <p:nvPr/>
        </p:nvSpPr>
        <p:spPr>
          <a:xfrm>
            <a:off x="133479" y="2313518"/>
            <a:ext cx="4021435" cy="830997"/>
          </a:xfrm>
          <a:prstGeom prst="rect">
            <a:avLst/>
          </a:prstGeom>
          <a:noFill/>
        </p:spPr>
        <p:txBody>
          <a:bodyPr wrap="square" rtlCol="0">
            <a:spAutoFit/>
          </a:bodyPr>
          <a:lstStyle/>
          <a:p>
            <a:r>
              <a:rPr lang="ja-JP" altLang="en-US" sz="1200" b="1" dirty="0"/>
              <a:t>①海面変動影響開始時間（海面</a:t>
            </a:r>
            <a:r>
              <a:rPr lang="en-US" altLang="ja-JP" sz="1200" b="1" dirty="0"/>
              <a:t>±20cm</a:t>
            </a:r>
            <a:r>
              <a:rPr lang="ja-JP" altLang="en-US" sz="1200" b="1" dirty="0"/>
              <a:t>の変動）</a:t>
            </a:r>
            <a:endParaRPr kumimoji="1" lang="en-US" altLang="ja-JP" sz="1200" b="1" dirty="0"/>
          </a:p>
          <a:p>
            <a:r>
              <a:rPr kumimoji="1" lang="ja-JP" altLang="en-US" sz="1200" dirty="0"/>
              <a:t>　　岬町</a:t>
            </a:r>
            <a:r>
              <a:rPr kumimoji="1" lang="en-US" altLang="ja-JP" sz="1200" dirty="0"/>
              <a:t>26</a:t>
            </a:r>
            <a:r>
              <a:rPr kumimoji="1" lang="ja-JP" altLang="en-US" sz="1200" dirty="0"/>
              <a:t>分、堺市</a:t>
            </a:r>
            <a:r>
              <a:rPr kumimoji="1" lang="en-US" altLang="ja-JP" sz="1200" dirty="0"/>
              <a:t>36</a:t>
            </a:r>
            <a:r>
              <a:rPr kumimoji="1" lang="ja-JP" altLang="en-US" sz="1200" dirty="0"/>
              <a:t>分</a:t>
            </a:r>
            <a:r>
              <a:rPr lang="ja-JP" altLang="en-US" sz="1200" dirty="0"/>
              <a:t>（最短）、大阪市</a:t>
            </a:r>
            <a:r>
              <a:rPr lang="en-US" altLang="ja-JP" sz="1200" dirty="0"/>
              <a:t>33</a:t>
            </a:r>
            <a:r>
              <a:rPr lang="ja-JP" altLang="en-US" sz="1200" dirty="0"/>
              <a:t>分（最短）　等</a:t>
            </a:r>
            <a:endParaRPr kumimoji="1" lang="en-US" altLang="ja-JP" sz="1200" dirty="0"/>
          </a:p>
          <a:p>
            <a:r>
              <a:rPr lang="ja-JP" altLang="en-US" sz="1200" b="1" dirty="0"/>
              <a:t>②地震発生後最短到達時間（＋</a:t>
            </a:r>
            <a:r>
              <a:rPr lang="en-US" altLang="ja-JP" sz="1200" b="1" dirty="0"/>
              <a:t>1m</a:t>
            </a:r>
            <a:r>
              <a:rPr lang="ja-JP" altLang="en-US" sz="1200" b="1" dirty="0"/>
              <a:t>の津波）</a:t>
            </a:r>
            <a:r>
              <a:rPr kumimoji="1" lang="ja-JP" altLang="en-US" sz="1200" b="1" dirty="0"/>
              <a:t> </a:t>
            </a:r>
            <a:endParaRPr kumimoji="1" lang="en-US" altLang="ja-JP" sz="1200" b="1" dirty="0"/>
          </a:p>
          <a:p>
            <a:r>
              <a:rPr kumimoji="1" lang="ja-JP" altLang="en-US" sz="1200" dirty="0"/>
              <a:t>　　岬町</a:t>
            </a:r>
            <a:r>
              <a:rPr kumimoji="1" lang="en-US" altLang="ja-JP" sz="1200" dirty="0"/>
              <a:t>58</a:t>
            </a:r>
            <a:r>
              <a:rPr kumimoji="1" lang="ja-JP" altLang="en-US" sz="1200" dirty="0"/>
              <a:t>分、堺市</a:t>
            </a:r>
            <a:r>
              <a:rPr kumimoji="1" lang="en-US" altLang="ja-JP" sz="1200" dirty="0"/>
              <a:t>104</a:t>
            </a:r>
            <a:r>
              <a:rPr kumimoji="1" lang="ja-JP" altLang="en-US" sz="1200" dirty="0"/>
              <a:t>分（最短）、大阪市</a:t>
            </a:r>
            <a:r>
              <a:rPr kumimoji="1" lang="en-US" altLang="ja-JP" sz="1200" dirty="0"/>
              <a:t>106</a:t>
            </a:r>
            <a:r>
              <a:rPr lang="ja-JP" altLang="en-US" sz="1200" dirty="0"/>
              <a:t>分（最短）</a:t>
            </a:r>
            <a:r>
              <a:rPr kumimoji="1" lang="ja-JP" altLang="en-US" sz="1200" dirty="0"/>
              <a:t>　</a:t>
            </a:r>
            <a:r>
              <a:rPr lang="ja-JP" altLang="en-US" sz="1200" dirty="0"/>
              <a:t>等</a:t>
            </a:r>
            <a:endParaRPr kumimoji="1" lang="ja-JP" altLang="en-US" sz="1200" dirty="0"/>
          </a:p>
        </p:txBody>
      </p:sp>
      <p:sp>
        <p:nvSpPr>
          <p:cNvPr id="81" name="テキスト ボックス 80">
            <a:extLst>
              <a:ext uri="{FF2B5EF4-FFF2-40B4-BE49-F238E27FC236}">
                <a16:creationId xmlns:a16="http://schemas.microsoft.com/office/drawing/2014/main" id="{DA2D1C2C-BCC7-4E68-A0D4-A37479B56D05}"/>
              </a:ext>
            </a:extLst>
          </p:cNvPr>
          <p:cNvSpPr txBox="1"/>
          <p:nvPr/>
        </p:nvSpPr>
        <p:spPr>
          <a:xfrm>
            <a:off x="0" y="3184195"/>
            <a:ext cx="4282627" cy="292388"/>
          </a:xfrm>
          <a:prstGeom prst="rect">
            <a:avLst/>
          </a:prstGeom>
          <a:noFill/>
        </p:spPr>
        <p:txBody>
          <a:bodyPr wrap="square" rtlCol="0">
            <a:spAutoFit/>
          </a:bodyPr>
          <a:lstStyle/>
          <a:p>
            <a:r>
              <a:rPr kumimoji="1" lang="ja-JP" altLang="en-US" sz="1300" b="1" dirty="0">
                <a:latin typeface="Meiryo UI" panose="020B0604030504040204" pitchFamily="50" charset="-128"/>
                <a:ea typeface="Meiryo UI" panose="020B0604030504040204" pitchFamily="50" charset="-128"/>
              </a:rPr>
              <a:t>◆</a:t>
            </a:r>
            <a:r>
              <a:rPr lang="ja-JP" altLang="en-US" sz="1300" b="1" dirty="0">
                <a:latin typeface="Meiryo UI" panose="020B0604030504040204" pitchFamily="50" charset="-128"/>
                <a:ea typeface="Meiryo UI" panose="020B0604030504040204" pitchFamily="50" charset="-128"/>
              </a:rPr>
              <a:t>気象庁の情報発表（</a:t>
            </a:r>
            <a:r>
              <a:rPr kumimoji="1" lang="ja-JP" altLang="en-US" sz="1300" b="1" dirty="0">
                <a:latin typeface="Meiryo UI" panose="020B0604030504040204" pitchFamily="50" charset="-128"/>
                <a:ea typeface="Meiryo UI" panose="020B0604030504040204" pitchFamily="50" charset="-128"/>
              </a:rPr>
              <a:t>南海トラフ地震での想定例）</a:t>
            </a:r>
          </a:p>
        </p:txBody>
      </p:sp>
      <p:sp>
        <p:nvSpPr>
          <p:cNvPr id="82" name="正方形/長方形 81">
            <a:extLst>
              <a:ext uri="{FF2B5EF4-FFF2-40B4-BE49-F238E27FC236}">
                <a16:creationId xmlns:a16="http://schemas.microsoft.com/office/drawing/2014/main" id="{17694884-2BE4-4BD3-A5DE-10D60586915B}"/>
              </a:ext>
            </a:extLst>
          </p:cNvPr>
          <p:cNvSpPr/>
          <p:nvPr/>
        </p:nvSpPr>
        <p:spPr>
          <a:xfrm>
            <a:off x="7185116" y="5016903"/>
            <a:ext cx="1922475" cy="1759302"/>
          </a:xfrm>
          <a:prstGeom prst="rect">
            <a:avLst/>
          </a:prstGeom>
          <a:solidFill>
            <a:srgbClr val="FFCCFF"/>
          </a:solid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44000" indent="-144000">
              <a:buFont typeface="Arial" panose="020B0604020202020204" pitchFamily="34" charset="0"/>
              <a:buChar char="•"/>
            </a:pPr>
            <a:r>
              <a:rPr lang="ja-JP" altLang="en-US" sz="1400" b="1" i="1" dirty="0">
                <a:solidFill>
                  <a:schemeClr val="tx1"/>
                </a:solidFill>
                <a:latin typeface="Meiryo UI" panose="020B0604030504040204" pitchFamily="50" charset="-128"/>
                <a:ea typeface="Meiryo UI" panose="020B0604030504040204" pitchFamily="50" charset="-128"/>
              </a:rPr>
              <a:t>能登半島地震のように、陸地に近い海域の活断層による地震では、数分で高い津波が到達します。地震情報を確認するなどして適切な対応をとってださい。</a:t>
            </a:r>
            <a:endParaRPr lang="en-US" altLang="ja-JP" sz="1400" b="1" i="1" dirty="0">
              <a:solidFill>
                <a:schemeClr val="tx1"/>
              </a:solidFill>
              <a:latin typeface="Meiryo UI" panose="020B0604030504040204" pitchFamily="50" charset="-128"/>
              <a:ea typeface="Meiryo UI" panose="020B0604030504040204" pitchFamily="50" charset="-128"/>
            </a:endParaRPr>
          </a:p>
        </p:txBody>
      </p:sp>
      <p:cxnSp>
        <p:nvCxnSpPr>
          <p:cNvPr id="117" name="直線矢印コネクタ 116">
            <a:extLst>
              <a:ext uri="{FF2B5EF4-FFF2-40B4-BE49-F238E27FC236}">
                <a16:creationId xmlns:a16="http://schemas.microsoft.com/office/drawing/2014/main" id="{F175236A-0BF8-45B4-8182-5AA762F747A1}"/>
              </a:ext>
            </a:extLst>
          </p:cNvPr>
          <p:cNvCxnSpPr>
            <a:cxnSpLocks/>
            <a:stCxn id="124" idx="0"/>
            <a:endCxn id="7" idx="2"/>
          </p:cNvCxnSpPr>
          <p:nvPr/>
        </p:nvCxnSpPr>
        <p:spPr>
          <a:xfrm flipV="1">
            <a:off x="4421136" y="5643656"/>
            <a:ext cx="214550" cy="6648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2" name="図 21">
            <a:extLst>
              <a:ext uri="{FF2B5EF4-FFF2-40B4-BE49-F238E27FC236}">
                <a16:creationId xmlns:a16="http://schemas.microsoft.com/office/drawing/2014/main" id="{66322FF8-D866-4045-8948-0517CEE4AE11}"/>
              </a:ext>
            </a:extLst>
          </p:cNvPr>
          <p:cNvPicPr>
            <a:picLocks noChangeAspect="1"/>
          </p:cNvPicPr>
          <p:nvPr/>
        </p:nvPicPr>
        <p:blipFill rotWithShape="1">
          <a:blip r:embed="rId3"/>
          <a:srcRect l="4335" t="8534" r="5807" b="12091"/>
          <a:stretch/>
        </p:blipFill>
        <p:spPr>
          <a:xfrm>
            <a:off x="4686401" y="5107311"/>
            <a:ext cx="2448000" cy="1372895"/>
          </a:xfrm>
          <a:prstGeom prst="rect">
            <a:avLst/>
          </a:prstGeom>
        </p:spPr>
      </p:pic>
      <p:sp>
        <p:nvSpPr>
          <p:cNvPr id="24" name="テキスト ボックス 23">
            <a:extLst>
              <a:ext uri="{FF2B5EF4-FFF2-40B4-BE49-F238E27FC236}">
                <a16:creationId xmlns:a16="http://schemas.microsoft.com/office/drawing/2014/main" id="{BAE7D519-10EB-4AC6-88EF-BC267BA98C3A}"/>
              </a:ext>
            </a:extLst>
          </p:cNvPr>
          <p:cNvSpPr txBox="1"/>
          <p:nvPr/>
        </p:nvSpPr>
        <p:spPr>
          <a:xfrm>
            <a:off x="4663150" y="6629591"/>
            <a:ext cx="2499402" cy="253916"/>
          </a:xfrm>
          <a:prstGeom prst="rect">
            <a:avLst/>
          </a:prstGeom>
          <a:noFill/>
        </p:spPr>
        <p:txBody>
          <a:bodyPr wrap="none" rtlCol="0">
            <a:spAutoFit/>
          </a:bodyPr>
          <a:lstStyle/>
          <a:p>
            <a:r>
              <a:rPr kumimoji="1" lang="ja-JP" altLang="en-US" sz="1050" dirty="0"/>
              <a:t>津波ハザードマップの記載例（泉佐野市）</a:t>
            </a:r>
          </a:p>
        </p:txBody>
      </p:sp>
      <p:sp>
        <p:nvSpPr>
          <p:cNvPr id="17" name="正方形/長方形 16">
            <a:extLst>
              <a:ext uri="{FF2B5EF4-FFF2-40B4-BE49-F238E27FC236}">
                <a16:creationId xmlns:a16="http://schemas.microsoft.com/office/drawing/2014/main" id="{E5FF5B52-2C68-4FAD-941F-92F45D86A014}"/>
              </a:ext>
            </a:extLst>
          </p:cNvPr>
          <p:cNvSpPr/>
          <p:nvPr/>
        </p:nvSpPr>
        <p:spPr>
          <a:xfrm>
            <a:off x="4315900" y="2094719"/>
            <a:ext cx="4714134" cy="27987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正方形/長方形 123">
            <a:extLst>
              <a:ext uri="{FF2B5EF4-FFF2-40B4-BE49-F238E27FC236}">
                <a16:creationId xmlns:a16="http://schemas.microsoft.com/office/drawing/2014/main" id="{A6772CF0-F62D-4239-ABFE-9325FAA56A39}"/>
              </a:ext>
            </a:extLst>
          </p:cNvPr>
          <p:cNvSpPr/>
          <p:nvPr/>
        </p:nvSpPr>
        <p:spPr>
          <a:xfrm>
            <a:off x="4028514" y="5710144"/>
            <a:ext cx="785244" cy="1184053"/>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b="1" i="1" dirty="0">
                <a:solidFill>
                  <a:srgbClr val="FF0000"/>
                </a:solidFill>
                <a:latin typeface="Meiryo UI" panose="020B0604030504040204" pitchFamily="50" charset="-128"/>
                <a:ea typeface="Meiryo UI" panose="020B0604030504040204" pitchFamily="50" charset="-128"/>
              </a:rPr>
              <a:t>1m</a:t>
            </a:r>
            <a:r>
              <a:rPr lang="ja-JP" altLang="en-US" sz="1200" b="1" i="1" dirty="0">
                <a:solidFill>
                  <a:srgbClr val="FF0000"/>
                </a:solidFill>
                <a:latin typeface="Meiryo UI" panose="020B0604030504040204" pitchFamily="50" charset="-128"/>
                <a:ea typeface="Meiryo UI" panose="020B0604030504040204" pitchFamily="50" charset="-128"/>
              </a:rPr>
              <a:t>の</a:t>
            </a:r>
          </a:p>
          <a:p>
            <a:r>
              <a:rPr lang="ja-JP" altLang="en-US" sz="1200" b="1" i="1" dirty="0">
                <a:solidFill>
                  <a:srgbClr val="FF0000"/>
                </a:solidFill>
                <a:latin typeface="Meiryo UI" panose="020B0604030504040204" pitchFamily="50" charset="-128"/>
                <a:ea typeface="Meiryo UI" panose="020B0604030504040204" pitchFamily="50" charset="-128"/>
              </a:rPr>
              <a:t>高さの</a:t>
            </a:r>
            <a:endParaRPr lang="en-US" altLang="ja-JP" sz="1200" b="1" i="1" dirty="0">
              <a:solidFill>
                <a:srgbClr val="FF0000"/>
              </a:solidFill>
              <a:latin typeface="Meiryo UI" panose="020B0604030504040204" pitchFamily="50" charset="-128"/>
              <a:ea typeface="Meiryo UI" panose="020B0604030504040204" pitchFamily="50" charset="-128"/>
            </a:endParaRPr>
          </a:p>
          <a:p>
            <a:r>
              <a:rPr lang="ja-JP" altLang="en-US" sz="1200" b="1" i="1" dirty="0">
                <a:solidFill>
                  <a:srgbClr val="FF0000"/>
                </a:solidFill>
                <a:latin typeface="Meiryo UI" panose="020B0604030504040204" pitchFamily="50" charset="-128"/>
                <a:ea typeface="Meiryo UI" panose="020B0604030504040204" pitchFamily="50" charset="-128"/>
              </a:rPr>
              <a:t>津波が</a:t>
            </a:r>
            <a:endParaRPr lang="en-US" altLang="ja-JP" sz="1200" b="1" i="1" dirty="0">
              <a:solidFill>
                <a:srgbClr val="FF0000"/>
              </a:solidFill>
              <a:latin typeface="Meiryo UI" panose="020B0604030504040204" pitchFamily="50" charset="-128"/>
              <a:ea typeface="Meiryo UI" panose="020B0604030504040204" pitchFamily="50" charset="-128"/>
            </a:endParaRPr>
          </a:p>
          <a:p>
            <a:r>
              <a:rPr lang="ja-JP" altLang="en-US" sz="1200" b="1" i="1" dirty="0">
                <a:solidFill>
                  <a:srgbClr val="FF0000"/>
                </a:solidFill>
                <a:latin typeface="Meiryo UI" panose="020B0604030504040204" pitchFamily="50" charset="-128"/>
                <a:ea typeface="Meiryo UI" panose="020B0604030504040204" pitchFamily="50" charset="-128"/>
              </a:rPr>
              <a:t>到達する時間</a:t>
            </a:r>
            <a:endParaRPr lang="en-US" altLang="ja-JP" sz="1200" b="1" i="1" dirty="0">
              <a:solidFill>
                <a:srgbClr val="FF0000"/>
              </a:solidFill>
              <a:latin typeface="Meiryo UI" panose="020B0604030504040204" pitchFamily="50" charset="-128"/>
              <a:ea typeface="Meiryo UI" panose="020B0604030504040204" pitchFamily="50" charset="-128"/>
            </a:endParaRPr>
          </a:p>
        </p:txBody>
      </p:sp>
      <p:sp>
        <p:nvSpPr>
          <p:cNvPr id="7" name="楕円 6">
            <a:extLst>
              <a:ext uri="{FF2B5EF4-FFF2-40B4-BE49-F238E27FC236}">
                <a16:creationId xmlns:a16="http://schemas.microsoft.com/office/drawing/2014/main" id="{03475424-CBE2-4B27-B68D-6A7253A3C2C6}"/>
              </a:ext>
            </a:extLst>
          </p:cNvPr>
          <p:cNvSpPr/>
          <p:nvPr/>
        </p:nvSpPr>
        <p:spPr>
          <a:xfrm>
            <a:off x="4635686" y="5524208"/>
            <a:ext cx="605029" cy="238895"/>
          </a:xfrm>
          <a:prstGeom prst="ellipse">
            <a:avLst/>
          </a:prstGeom>
          <a:noFill/>
          <a:ln w="2222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4" name="テキスト ボックス 133">
            <a:extLst>
              <a:ext uri="{FF2B5EF4-FFF2-40B4-BE49-F238E27FC236}">
                <a16:creationId xmlns:a16="http://schemas.microsoft.com/office/drawing/2014/main" id="{86151992-DB64-4A4B-B214-87C71F22AB29}"/>
              </a:ext>
            </a:extLst>
          </p:cNvPr>
          <p:cNvSpPr txBox="1"/>
          <p:nvPr/>
        </p:nvSpPr>
        <p:spPr>
          <a:xfrm>
            <a:off x="5515563" y="4647845"/>
            <a:ext cx="1980029" cy="253916"/>
          </a:xfrm>
          <a:prstGeom prst="rect">
            <a:avLst/>
          </a:prstGeom>
          <a:noFill/>
        </p:spPr>
        <p:txBody>
          <a:bodyPr wrap="none" rtlCol="0">
            <a:spAutoFit/>
          </a:bodyPr>
          <a:lstStyle/>
          <a:p>
            <a:r>
              <a:rPr lang="ja-JP" altLang="en-US" sz="1050" dirty="0"/>
              <a:t>津波到達時間の違い（イメージ）</a:t>
            </a:r>
            <a:endParaRPr kumimoji="1" lang="ja-JP" altLang="en-US" sz="1050" dirty="0"/>
          </a:p>
        </p:txBody>
      </p:sp>
      <p:sp>
        <p:nvSpPr>
          <p:cNvPr id="21" name="Text Box 9">
            <a:extLst>
              <a:ext uri="{FF2B5EF4-FFF2-40B4-BE49-F238E27FC236}">
                <a16:creationId xmlns:a16="http://schemas.microsoft.com/office/drawing/2014/main" id="{195DB103-EB54-48C8-A22F-DA2E1CB8C01A}"/>
              </a:ext>
            </a:extLst>
          </p:cNvPr>
          <p:cNvSpPr txBox="1">
            <a:spLocks noChangeArrowheads="1"/>
          </p:cNvSpPr>
          <p:nvPr/>
        </p:nvSpPr>
        <p:spPr bwMode="auto">
          <a:xfrm>
            <a:off x="74475" y="455540"/>
            <a:ext cx="8955559" cy="1600438"/>
          </a:xfrm>
          <a:prstGeom prst="rect">
            <a:avLst/>
          </a:prstGeom>
          <a:solidFill>
            <a:schemeClr val="bg1"/>
          </a:solidFill>
          <a:ln w="9525">
            <a:solidFill>
              <a:schemeClr val="tx1"/>
            </a:solidFill>
            <a:miter lim="800000"/>
            <a:headEnd/>
            <a:tailEnd/>
          </a:ln>
        </p:spPr>
        <p:txBody>
          <a:bodyPr wrap="square">
            <a:spAutoFit/>
          </a:bodyPr>
          <a:lstStyle>
            <a:lvl1pPr marL="261938" indent="-174625">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224009" indent="-149339" defTabSz="390997" fontAlgn="auto">
              <a:spcBef>
                <a:spcPct val="0"/>
              </a:spcBef>
              <a:spcAft>
                <a:spcPts val="0"/>
              </a:spcAft>
              <a:buFont typeface="Arial" panose="020B0604020202020204" pitchFamily="34" charset="0"/>
              <a:buChar char="•"/>
            </a:pPr>
            <a:r>
              <a:rPr lang="ja-JP" altLang="en-US" sz="1400" dirty="0"/>
              <a:t>ハザードマップの基礎データとなっている津波浸水想定では、</a:t>
            </a:r>
            <a:r>
              <a:rPr lang="en-US" altLang="ja-JP" sz="1400" dirty="0"/>
              <a:t>20cm</a:t>
            </a:r>
            <a:r>
              <a:rPr lang="ja-JP" altLang="en-US" sz="1400" dirty="0"/>
              <a:t>と</a:t>
            </a:r>
            <a:r>
              <a:rPr lang="en-US" altLang="ja-JP" sz="1400" dirty="0"/>
              <a:t>1</a:t>
            </a:r>
            <a:r>
              <a:rPr lang="ja-JP" altLang="en-US" sz="1400" dirty="0"/>
              <a:t>ｍの津波が到達する時間を公表しています。</a:t>
            </a:r>
            <a:endParaRPr lang="en-US" altLang="ja-JP" sz="1400" dirty="0"/>
          </a:p>
          <a:p>
            <a:pPr marL="224009" indent="-149339" defTabSz="390997" fontAlgn="auto">
              <a:spcBef>
                <a:spcPct val="0"/>
              </a:spcBef>
              <a:spcAft>
                <a:spcPts val="0"/>
              </a:spcAft>
              <a:buFont typeface="Arial" panose="020B0604020202020204" pitchFamily="34" charset="0"/>
              <a:buChar char="•"/>
            </a:pPr>
            <a:r>
              <a:rPr lang="ja-JP" altLang="en-US" sz="1400" dirty="0"/>
              <a:t>各市町村のハザードマップは</a:t>
            </a:r>
            <a:r>
              <a:rPr lang="ja-JP" altLang="en-US" sz="1400" b="1" dirty="0"/>
              <a:t>、</a:t>
            </a:r>
            <a:r>
              <a:rPr lang="ja-JP" altLang="en-US" sz="1400" dirty="0"/>
              <a:t>津波浸水想定の</a:t>
            </a:r>
            <a:r>
              <a:rPr lang="ja-JP" altLang="en-US" sz="1400" b="1" dirty="0">
                <a:solidFill>
                  <a:srgbClr val="FF0000"/>
                </a:solidFill>
              </a:rPr>
              <a:t>「</a:t>
            </a:r>
            <a:r>
              <a:rPr lang="en-US" altLang="ja-JP" sz="1400" b="1" dirty="0">
                <a:solidFill>
                  <a:srgbClr val="FF0000"/>
                </a:solidFill>
              </a:rPr>
              <a:t>1</a:t>
            </a:r>
            <a:r>
              <a:rPr lang="ja-JP" altLang="en-US" sz="1400" b="1" dirty="0">
                <a:solidFill>
                  <a:srgbClr val="FF0000"/>
                </a:solidFill>
              </a:rPr>
              <a:t>ｍの津波高さに達する時間」</a:t>
            </a:r>
            <a:r>
              <a:rPr lang="ja-JP" altLang="en-US" sz="1400" dirty="0"/>
              <a:t>が記載されていることが多いです。</a:t>
            </a:r>
            <a:endParaRPr lang="en-US" altLang="ja-JP" sz="1400" dirty="0"/>
          </a:p>
          <a:p>
            <a:pPr marL="224009" indent="-149339" defTabSz="390997" fontAlgn="auto">
              <a:spcBef>
                <a:spcPct val="0"/>
              </a:spcBef>
              <a:spcAft>
                <a:spcPts val="0"/>
              </a:spcAft>
              <a:buFont typeface="Arial" panose="020B0604020202020204" pitchFamily="34" charset="0"/>
              <a:buChar char="•"/>
            </a:pPr>
            <a:r>
              <a:rPr lang="ja-JP" altLang="en-US" sz="1400" dirty="0"/>
              <a:t>一方、気象庁では南海トラフ地震が発生すると、地震発生から</a:t>
            </a:r>
            <a:r>
              <a:rPr lang="en-US" altLang="ja-JP" sz="1400" dirty="0"/>
              <a:t>3</a:t>
            </a:r>
            <a:r>
              <a:rPr lang="ja-JP" altLang="en-US" sz="1400" dirty="0"/>
              <a:t>～４分後には津波到達予想時間を発表しますが、</a:t>
            </a:r>
            <a:r>
              <a:rPr lang="ja-JP" altLang="en-US" sz="1400" b="1" dirty="0">
                <a:solidFill>
                  <a:srgbClr val="FF0000"/>
                </a:solidFill>
              </a:rPr>
              <a:t>「潮位の変化が始まるとき」</a:t>
            </a:r>
            <a:r>
              <a:rPr lang="ja-JP" altLang="en-US" sz="1400" dirty="0"/>
              <a:t>を基準としているので、ハザードマップとは考え方が異なります。</a:t>
            </a:r>
            <a:endParaRPr lang="en-US" altLang="ja-JP" sz="1400" dirty="0"/>
          </a:p>
          <a:p>
            <a:pPr marL="224009" indent="-149339" defTabSz="390997" fontAlgn="auto">
              <a:spcBef>
                <a:spcPct val="0"/>
              </a:spcBef>
              <a:spcAft>
                <a:spcPts val="0"/>
              </a:spcAft>
              <a:buFont typeface="Arial" panose="020B0604020202020204" pitchFamily="34" charset="0"/>
              <a:buChar char="•"/>
            </a:pPr>
            <a:r>
              <a:rPr lang="ja-JP" altLang="en-US" sz="1400" dirty="0"/>
              <a:t>地震直後の報道（地震速報）は、気象庁の情報を基にしており、</a:t>
            </a:r>
            <a:r>
              <a:rPr lang="ja-JP" altLang="en-US" sz="1400" b="1" dirty="0">
                <a:solidFill>
                  <a:srgbClr val="FF0000"/>
                </a:solidFill>
              </a:rPr>
              <a:t>地震発生から</a:t>
            </a:r>
            <a:r>
              <a:rPr lang="en-US" altLang="ja-JP" sz="1400" b="1" dirty="0">
                <a:solidFill>
                  <a:srgbClr val="FF0000"/>
                </a:solidFill>
              </a:rPr>
              <a:t>10</a:t>
            </a:r>
            <a:r>
              <a:rPr lang="ja-JP" altLang="en-US" sz="1400" b="1" dirty="0">
                <a:solidFill>
                  <a:srgbClr val="FF0000"/>
                </a:solidFill>
              </a:rPr>
              <a:t>～</a:t>
            </a:r>
            <a:r>
              <a:rPr lang="en-US" altLang="ja-JP" sz="1400" b="1" dirty="0">
                <a:solidFill>
                  <a:srgbClr val="FF0000"/>
                </a:solidFill>
              </a:rPr>
              <a:t>20</a:t>
            </a:r>
            <a:r>
              <a:rPr lang="ja-JP" altLang="en-US" sz="1400" b="1" dirty="0">
                <a:solidFill>
                  <a:srgbClr val="FF0000"/>
                </a:solidFill>
              </a:rPr>
              <a:t>分後</a:t>
            </a:r>
            <a:r>
              <a:rPr lang="ja-JP" altLang="en-US" sz="1400" dirty="0"/>
              <a:t>には</a:t>
            </a:r>
            <a:r>
              <a:rPr lang="ja-JP" altLang="en-US" sz="1400" b="1" dirty="0">
                <a:solidFill>
                  <a:srgbClr val="FF0000"/>
                </a:solidFill>
              </a:rPr>
              <a:t>「大阪府に津波到達中と推測」と表示</a:t>
            </a:r>
            <a:r>
              <a:rPr lang="ja-JP" altLang="en-US" sz="1400" dirty="0"/>
              <a:t>されますが、ハザードマップ規模の津波が</a:t>
            </a:r>
            <a:r>
              <a:rPr lang="en-US" altLang="ja-JP" sz="1400" dirty="0"/>
              <a:t>10</a:t>
            </a:r>
            <a:r>
              <a:rPr lang="ja-JP" altLang="en-US" sz="1400" dirty="0"/>
              <a:t>分で到達しているとは限りません。</a:t>
            </a:r>
            <a:endParaRPr lang="en-US" altLang="ja-JP" sz="1400" dirty="0"/>
          </a:p>
          <a:p>
            <a:pPr marL="224009" indent="-149339" defTabSz="390997" fontAlgn="auto">
              <a:spcBef>
                <a:spcPct val="0"/>
              </a:spcBef>
              <a:spcAft>
                <a:spcPts val="0"/>
              </a:spcAft>
              <a:buFont typeface="Arial" panose="020B0604020202020204" pitchFamily="34" charset="0"/>
              <a:buChar char="•"/>
            </a:pPr>
            <a:r>
              <a:rPr lang="ja-JP" altLang="en-US" sz="1400" dirty="0"/>
              <a:t>気象庁の情報とハザードマップの事前想定の違いに留意し、</a:t>
            </a:r>
            <a:r>
              <a:rPr lang="ja-JP" altLang="en-US" sz="1400" b="1" dirty="0">
                <a:solidFill>
                  <a:srgbClr val="FF0000"/>
                </a:solidFill>
              </a:rPr>
              <a:t>適切な初動対応</a:t>
            </a:r>
            <a:r>
              <a:rPr lang="ja-JP" altLang="en-US" sz="1400" dirty="0"/>
              <a:t>を！</a:t>
            </a:r>
            <a:endParaRPr lang="en-US" altLang="ja-JP" sz="1400" dirty="0"/>
          </a:p>
        </p:txBody>
      </p:sp>
      <p:sp>
        <p:nvSpPr>
          <p:cNvPr id="27" name="吹き出し: 四角形 26">
            <a:extLst>
              <a:ext uri="{FF2B5EF4-FFF2-40B4-BE49-F238E27FC236}">
                <a16:creationId xmlns:a16="http://schemas.microsoft.com/office/drawing/2014/main" id="{C0050547-2ECF-23C1-B185-3C59A2636A5E}"/>
              </a:ext>
            </a:extLst>
          </p:cNvPr>
          <p:cNvSpPr/>
          <p:nvPr/>
        </p:nvSpPr>
        <p:spPr>
          <a:xfrm>
            <a:off x="-1948569" y="8093259"/>
            <a:ext cx="1707350" cy="375321"/>
          </a:xfrm>
          <a:prstGeom prst="wedgeRectCallout">
            <a:avLst>
              <a:gd name="adj1" fmla="val -66136"/>
              <a:gd name="adj2" fmla="val 32157"/>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ja-JP" altLang="en-US" sz="1100" dirty="0"/>
              <a:t>長周期地震動に関する</a:t>
            </a:r>
            <a:endParaRPr lang="en-US" altLang="ja-JP" sz="1100" dirty="0"/>
          </a:p>
          <a:p>
            <a:pPr algn="ctr"/>
            <a:r>
              <a:rPr lang="ja-JP" altLang="en-US" sz="1100" dirty="0"/>
              <a:t>観測情報</a:t>
            </a:r>
          </a:p>
        </p:txBody>
      </p:sp>
      <p:pic>
        <p:nvPicPr>
          <p:cNvPr id="41" name="図 40">
            <a:extLst>
              <a:ext uri="{FF2B5EF4-FFF2-40B4-BE49-F238E27FC236}">
                <a16:creationId xmlns:a16="http://schemas.microsoft.com/office/drawing/2014/main" id="{87473292-E3CF-89D0-6023-7C0E54CB4A42}"/>
              </a:ext>
            </a:extLst>
          </p:cNvPr>
          <p:cNvPicPr>
            <a:picLocks noChangeAspect="1"/>
          </p:cNvPicPr>
          <p:nvPr/>
        </p:nvPicPr>
        <p:blipFill>
          <a:blip r:embed="rId4"/>
          <a:stretch>
            <a:fillRect/>
          </a:stretch>
        </p:blipFill>
        <p:spPr>
          <a:xfrm>
            <a:off x="238161" y="3487927"/>
            <a:ext cx="3643104" cy="3256089"/>
          </a:xfrm>
          <a:prstGeom prst="rect">
            <a:avLst/>
          </a:prstGeom>
        </p:spPr>
      </p:pic>
      <p:pic>
        <p:nvPicPr>
          <p:cNvPr id="94" name="図 93">
            <a:extLst>
              <a:ext uri="{FF2B5EF4-FFF2-40B4-BE49-F238E27FC236}">
                <a16:creationId xmlns:a16="http://schemas.microsoft.com/office/drawing/2014/main" id="{CB2BE70D-E1A7-0F33-B23E-720BA2CA76B2}"/>
              </a:ext>
            </a:extLst>
          </p:cNvPr>
          <p:cNvPicPr>
            <a:picLocks noChangeAspect="1"/>
          </p:cNvPicPr>
          <p:nvPr/>
        </p:nvPicPr>
        <p:blipFill>
          <a:blip r:embed="rId5"/>
          <a:stretch>
            <a:fillRect/>
          </a:stretch>
        </p:blipFill>
        <p:spPr>
          <a:xfrm>
            <a:off x="4385461" y="2171120"/>
            <a:ext cx="4395597" cy="2456901"/>
          </a:xfrm>
          <a:prstGeom prst="rect">
            <a:avLst/>
          </a:prstGeom>
        </p:spPr>
      </p:pic>
    </p:spTree>
    <p:extLst>
      <p:ext uri="{BB962C8B-B14F-4D97-AF65-F5344CB8AC3E}">
        <p14:creationId xmlns:p14="http://schemas.microsoft.com/office/powerpoint/2010/main" val="224108859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85D4A840C0B79842806973E30B2A13A0" ma:contentTypeVersion="2" ma:contentTypeDescription="新しいドキュメントを作成します。" ma:contentTypeScope="" ma:versionID="0d2eb14373c5b4000c128cfcdd3fcf60">
  <xsd:schema xmlns:xsd="http://www.w3.org/2001/XMLSchema" xmlns:xs="http://www.w3.org/2001/XMLSchema" xmlns:p="http://schemas.microsoft.com/office/2006/metadata/properties" xmlns:ns1="http://schemas.microsoft.com/sharepoint/v3" xmlns:ns2="4e21aece-359b-4e6f-8f54-c70e1e237c6a" targetNamespace="http://schemas.microsoft.com/office/2006/metadata/properties" ma:root="true" ma:fieldsID="db23b4eb53cfac3bdce39f3dd831b7a7" ns1:_="" ns2:_="">
    <xsd:import namespace="http://schemas.microsoft.com/sharepoint/v3"/>
    <xsd:import namespace="4e21aece-359b-4e6f-8f54-c70e1e237c6a"/>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スケジュールの開始日" ma:description="[スケジュールの開始日] は、発行機能により作成されたサイト列です。このページがサイトの閲覧者に表示される最初の日時を示すために使われます。" ma:hidden="true" ma:internalName="PublishingStartDate">
      <xsd:simpleType>
        <xsd:restriction base="dms:Unknown"/>
      </xsd:simpleType>
    </xsd:element>
    <xsd:element name="PublishingExpirationDate" ma:index="9" nillable="true" ma:displayName="スケジュールの終了日" ma:description="[スケジュールの終了日] は、発行機能により作成されたサイト列です。このページがサイトの閲覧者に表示されなくなる日時を示すために使われます。"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e21aece-359b-4e6f-8f54-c70e1e237c6a"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CDE51B-B77F-48D5-A0FC-D29744D05485}">
  <ds:schemaRefs>
    <ds:schemaRef ds:uri="http://schemas.microsoft.com/sharepoint/v3/contenttype/forms"/>
  </ds:schemaRefs>
</ds:datastoreItem>
</file>

<file path=customXml/itemProps2.xml><?xml version="1.0" encoding="utf-8"?>
<ds:datastoreItem xmlns:ds="http://schemas.openxmlformats.org/officeDocument/2006/customXml" ds:itemID="{BFF67813-0B55-4389-8464-41D28BF452F9}">
  <ds:schemaRefs>
    <ds:schemaRef ds:uri="4e21aece-359b-4e6f-8f54-c70e1e237c6a"/>
    <ds:schemaRef ds:uri="http://purl.org/dc/elements/1.1/"/>
    <ds:schemaRef ds:uri="http://purl.org/dc/terms/"/>
    <ds:schemaRef ds:uri="http://www.w3.org/XML/1998/namespace"/>
    <ds:schemaRef ds:uri="http://schemas.microsoft.com/office/2006/documentManagement/types"/>
    <ds:schemaRef ds:uri="http://purl.org/dc/dcmitype/"/>
    <ds:schemaRef ds:uri="http://schemas.openxmlformats.org/package/2006/metadata/core-properties"/>
    <ds:schemaRef ds:uri="http://schemas.microsoft.com/sharepoint/v3"/>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9E95F8D9-8BA5-4080-89B5-E92080C668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e21aece-359b-4e6f-8f54-c70e1e237c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395</TotalTime>
  <Words>357</Words>
  <Application>Microsoft Office PowerPoint</Application>
  <PresentationFormat>画面に合わせる (4:3)</PresentationFormat>
  <Paragraphs>22</Paragraphs>
  <Slides>1</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HG丸ｺﾞｼｯｸM-PRO</vt:lpstr>
      <vt:lpstr>Meiryo UI</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lastModifiedBy>荒木　大地</cp:lastModifiedBy>
  <cp:revision>3</cp:revision>
  <cp:lastPrinted>2026-03-23T06:43:44Z</cp:lastPrinted>
  <dcterms:modified xsi:type="dcterms:W3CDTF">2026-03-24T04:01:53Z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ontentTypeId">
    <vt:lpwstr>0x01010085D4A840C0B79842806973E30B2A13A0</vt:lpwstr>
  </property>
</Properties>
</file>